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1" r:id="rId5"/>
    <p:sldId id="266"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Rod" initials="MR"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33CC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5" autoAdjust="0"/>
    <p:restoredTop sz="60933" autoAdjust="0"/>
  </p:normalViewPr>
  <p:slideViewPr>
    <p:cSldViewPr snapToGrid="0">
      <p:cViewPr>
        <p:scale>
          <a:sx n="38" d="100"/>
          <a:sy n="38" d="100"/>
        </p:scale>
        <p:origin x="-2478" y="-4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55F481-8A16-409C-978B-6542CD829024}" type="datetimeFigureOut">
              <a:rPr lang="en-US" smtClean="0"/>
              <a:t>2/1/2019</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54EC4E-F543-47ED-B081-9D0DF0794798}" type="slidenum">
              <a:rPr lang="en-US" smtClean="0"/>
              <a:t>‹N›</a:t>
            </a:fld>
            <a:endParaRPr lang="en-US"/>
          </a:p>
        </p:txBody>
      </p:sp>
    </p:spTree>
    <p:extLst>
      <p:ext uri="{BB962C8B-B14F-4D97-AF65-F5344CB8AC3E}">
        <p14:creationId xmlns:p14="http://schemas.microsoft.com/office/powerpoint/2010/main" val="2587447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1</a:t>
            </a:fld>
            <a:endParaRPr lang="en-US"/>
          </a:p>
        </p:txBody>
      </p:sp>
    </p:spTree>
    <p:extLst>
      <p:ext uri="{BB962C8B-B14F-4D97-AF65-F5344CB8AC3E}">
        <p14:creationId xmlns:p14="http://schemas.microsoft.com/office/powerpoint/2010/main" val="2931759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b="1" dirty="0"/>
              <a:t>La Legge 29 maggio, n. 71 </a:t>
            </a:r>
          </a:p>
          <a:p>
            <a:pPr marL="171450" indent="-171450" algn="just">
              <a:buFontTx/>
              <a:buChar char="-"/>
            </a:pPr>
            <a:r>
              <a:rPr lang="it-IT" b="0" dirty="0">
                <a:solidFill>
                  <a:srgbClr val="FF0000"/>
                </a:solidFill>
              </a:rPr>
              <a:t>Secondo l’art. 4, il MIUR ha redatto ed adottato (2017/2019) le prime </a:t>
            </a:r>
            <a:r>
              <a:rPr lang="it-IT" b="0" i="1" dirty="0">
                <a:solidFill>
                  <a:srgbClr val="FF0000"/>
                </a:solidFill>
              </a:rPr>
              <a:t>Linee di Orientamento per la prevenzione e il contrasto in ambito scolastico del cyberbullismo</a:t>
            </a:r>
            <a:r>
              <a:rPr lang="it-IT" b="0" dirty="0">
                <a:solidFill>
                  <a:srgbClr val="FF0000"/>
                </a:solidFill>
              </a:rPr>
              <a:t>. </a:t>
            </a:r>
          </a:p>
          <a:p>
            <a:pPr marL="171450" indent="-171450" algn="just">
              <a:buFontTx/>
              <a:buChar char="-"/>
            </a:pPr>
            <a:r>
              <a:rPr lang="it-IT" b="0" dirty="0">
                <a:solidFill>
                  <a:srgbClr val="FF0000"/>
                </a:solidFill>
              </a:rPr>
              <a:t>Le Linee di Orientamento sono sottoposte a revisione e aggiornamento con cadenza biennale. </a:t>
            </a:r>
          </a:p>
          <a:p>
            <a:pPr marL="0" indent="0" algn="just">
              <a:buFontTx/>
              <a:buNone/>
            </a:pPr>
            <a:endParaRPr lang="it-IT" b="0" dirty="0">
              <a:solidFill>
                <a:srgbClr val="FF0000"/>
              </a:solidFill>
            </a:endParaRPr>
          </a:p>
          <a:p>
            <a:pPr marL="0" indent="0" algn="just">
              <a:buFontTx/>
              <a:buNone/>
            </a:pPr>
            <a:r>
              <a:rPr lang="it-IT" b="1" dirty="0">
                <a:solidFill>
                  <a:srgbClr val="FF0000"/>
                </a:solidFill>
              </a:rPr>
              <a:t>La prima macro-azione del GLS (Gruppo di Lavoro Scuole) è stata quella di identificare e creare una mappatura degli interventi nelle scuole volti all’informazione e alla sensibilizzazione sul tema della sicurezza online</a:t>
            </a:r>
            <a:r>
              <a:rPr lang="it-IT" b="0" dirty="0">
                <a:solidFill>
                  <a:srgbClr val="FF0000"/>
                </a:solidFill>
              </a:rPr>
              <a:t>.</a:t>
            </a:r>
          </a:p>
          <a:p>
            <a:pPr marL="0" indent="0" algn="just">
              <a:buFontTx/>
              <a:buNone/>
            </a:pPr>
            <a:r>
              <a:rPr lang="it-IT" b="0" dirty="0">
                <a:solidFill>
                  <a:srgbClr val="FF0000"/>
                </a:solidFill>
              </a:rPr>
              <a:t>- Sono state somministrate due survey online - agli Istituti Scolastici e gli enti/aziende dell’ </a:t>
            </a:r>
            <a:r>
              <a:rPr lang="it-IT" b="0" dirty="0" err="1">
                <a:solidFill>
                  <a:srgbClr val="FF0000"/>
                </a:solidFill>
              </a:rPr>
              <a:t>Advisory</a:t>
            </a:r>
            <a:r>
              <a:rPr lang="it-IT" b="0" dirty="0">
                <a:solidFill>
                  <a:srgbClr val="FF0000"/>
                </a:solidFill>
              </a:rPr>
              <a:t> Board (Organismo di Consultazione del Progetto Generazioni Connesse – SIC III-Italia) per la valutazione degli interventi condotti </a:t>
            </a:r>
            <a:r>
              <a:rPr lang="it-IT" b="0" dirty="0" err="1">
                <a:solidFill>
                  <a:srgbClr val="FF0000"/>
                </a:solidFill>
              </a:rPr>
              <a:t>dall’a.s.</a:t>
            </a:r>
            <a:r>
              <a:rPr lang="it-IT" b="0" dirty="0">
                <a:solidFill>
                  <a:srgbClr val="FF0000"/>
                </a:solidFill>
              </a:rPr>
              <a:t> 2012/2013 </a:t>
            </a:r>
            <a:r>
              <a:rPr lang="it-IT" b="0" dirty="0" err="1">
                <a:solidFill>
                  <a:srgbClr val="FF0000"/>
                </a:solidFill>
              </a:rPr>
              <a:t>all’a.s.</a:t>
            </a:r>
            <a:r>
              <a:rPr lang="it-IT" b="0" dirty="0">
                <a:solidFill>
                  <a:srgbClr val="FF0000"/>
                </a:solidFill>
              </a:rPr>
              <a:t> 2016/2017.</a:t>
            </a:r>
          </a:p>
          <a:p>
            <a:pPr marL="0" indent="0" algn="just">
              <a:buFontTx/>
              <a:buNone/>
            </a:pPr>
            <a:endParaRPr lang="it-IT" b="0" dirty="0">
              <a:solidFill>
                <a:srgbClr val="FF0000"/>
              </a:solidFill>
            </a:endParaRPr>
          </a:p>
          <a:p>
            <a:pPr marL="0" indent="0" algn="just">
              <a:buFontTx/>
              <a:buNone/>
            </a:pPr>
            <a:r>
              <a:rPr lang="it-IT" b="0" dirty="0">
                <a:solidFill>
                  <a:srgbClr val="FF0000"/>
                </a:solidFill>
              </a:rPr>
              <a:t>I risultati, che comprendevano una duplice prospettiva (target e erogatori dei progetti), hanno evidenziato una serie di bisogni che sono stati poi tradotti nella </a:t>
            </a:r>
            <a:r>
              <a:rPr lang="it-IT" b="1" dirty="0">
                <a:solidFill>
                  <a:srgbClr val="FF0000"/>
                </a:solidFill>
              </a:rPr>
              <a:t>prima bozza delle nuove Linee Guida</a:t>
            </a:r>
            <a:r>
              <a:rPr lang="it-IT" b="0" dirty="0">
                <a:solidFill>
                  <a:srgbClr val="FF0000"/>
                </a:solidFill>
              </a:rPr>
              <a:t>. </a:t>
            </a:r>
          </a:p>
          <a:p>
            <a:pPr marL="0" indent="0" algn="just">
              <a:buFontTx/>
              <a:buNone/>
            </a:pPr>
            <a:endParaRPr lang="it-IT" b="0" dirty="0">
              <a:solidFill>
                <a:srgbClr val="FF0000"/>
              </a:solidFill>
            </a:endParaRPr>
          </a:p>
          <a:p>
            <a:pPr marL="0" indent="0" algn="just">
              <a:buFontTx/>
              <a:buNone/>
            </a:pPr>
            <a:r>
              <a:rPr lang="it-IT" b="0" dirty="0">
                <a:solidFill>
                  <a:srgbClr val="FF0000"/>
                </a:solidFill>
              </a:rPr>
              <a:t>L’Università degli Studi di Firenze e l’Università La Sapienza di Roma hanno condotto una </a:t>
            </a:r>
            <a:r>
              <a:rPr lang="it-IT" b="1" dirty="0">
                <a:solidFill>
                  <a:srgbClr val="FF0000"/>
                </a:solidFill>
              </a:rPr>
              <a:t>ricerca esplorativa </a:t>
            </a:r>
            <a:r>
              <a:rPr lang="it-IT" b="0" dirty="0">
                <a:solidFill>
                  <a:srgbClr val="FF0000"/>
                </a:solidFill>
              </a:rPr>
              <a:t>volta a:</a:t>
            </a:r>
          </a:p>
          <a:p>
            <a:pPr marL="0" indent="0" algn="just">
              <a:buFontTx/>
              <a:buNone/>
            </a:pPr>
            <a:r>
              <a:rPr lang="it-IT" b="0" dirty="0">
                <a:solidFill>
                  <a:srgbClr val="FF0000"/>
                </a:solidFill>
              </a:rPr>
              <a:t>- testare l’accoglienza generale delle Linee Guida e la sua fruibilità; </a:t>
            </a:r>
          </a:p>
          <a:p>
            <a:pPr marL="0" indent="0" algn="just">
              <a:buFontTx/>
              <a:buNone/>
            </a:pPr>
            <a:r>
              <a:rPr lang="it-IT" b="0" dirty="0">
                <a:solidFill>
                  <a:srgbClr val="FF0000"/>
                </a:solidFill>
              </a:rPr>
              <a:t>- individuare eventuali punti di debolezza da migliorare con un successivo lavoro di editing. </a:t>
            </a:r>
          </a:p>
          <a:p>
            <a:pPr marL="0" indent="0" algn="just">
              <a:buFontTx/>
              <a:buNone/>
            </a:pPr>
            <a:r>
              <a:rPr lang="it-IT" b="0" dirty="0">
                <a:solidFill>
                  <a:srgbClr val="FF0000"/>
                </a:solidFill>
              </a:rPr>
              <a:t>A tal fine sono stati condotti dei Focus Group con 4 gruppi di insegnanti e dirigenti appartenenti ad istituti scolastici di diverso ordine e grado. </a:t>
            </a:r>
          </a:p>
          <a:p>
            <a:pPr marL="0" indent="0" algn="just">
              <a:buFontTx/>
              <a:buNone/>
            </a:pPr>
            <a:endParaRPr lang="it-IT" b="0" dirty="0">
              <a:solidFill>
                <a:srgbClr val="FF0000"/>
              </a:solidFill>
            </a:endParaRPr>
          </a:p>
          <a:p>
            <a:pPr marL="0" indent="0" algn="just">
              <a:buFontTx/>
              <a:buNone/>
            </a:pPr>
            <a:r>
              <a:rPr lang="it-IT" b="1" dirty="0">
                <a:solidFill>
                  <a:srgbClr val="FF0000"/>
                </a:solidFill>
              </a:rPr>
              <a:t>A partire dalle indicazioni e dai bisogni emersi, è stato possibile revisionare la bozza ed arrivare al documento finale delle nuove Linee Guida</a:t>
            </a:r>
            <a:r>
              <a:rPr lang="it-IT" b="0" dirty="0">
                <a:solidFill>
                  <a:srgbClr val="FF0000"/>
                </a:solidFill>
              </a:rPr>
              <a:t>. </a:t>
            </a:r>
          </a:p>
          <a:p>
            <a:pPr marL="0" indent="0" algn="just">
              <a:buFontTx/>
              <a:buNone/>
            </a:pPr>
            <a:endParaRPr lang="it-IT" b="0" dirty="0">
              <a:solidFill>
                <a:srgbClr val="FF0000"/>
              </a:solidFill>
            </a:endParaRPr>
          </a:p>
          <a:p>
            <a:pPr marL="0" indent="0" algn="just">
              <a:buFontTx/>
              <a:buNone/>
            </a:pPr>
            <a:endParaRPr lang="it-IT" b="0" dirty="0">
              <a:solidFill>
                <a:srgbClr val="FF0000"/>
              </a:solidFill>
            </a:endParaRPr>
          </a:p>
          <a:p>
            <a:pPr marL="0" indent="0" algn="just">
              <a:buFontTx/>
              <a:buNone/>
            </a:pPr>
            <a:endParaRPr lang="it-IT" b="0" dirty="0">
              <a:solidFill>
                <a:srgbClr val="FF0000"/>
              </a:solidFill>
            </a:endParaRPr>
          </a:p>
        </p:txBody>
      </p:sp>
      <p:sp>
        <p:nvSpPr>
          <p:cNvPr id="4" name="Segnaposto numero diapositiva 3"/>
          <p:cNvSpPr>
            <a:spLocks noGrp="1"/>
          </p:cNvSpPr>
          <p:nvPr>
            <p:ph type="sldNum" sz="quarter" idx="5"/>
          </p:nvPr>
        </p:nvSpPr>
        <p:spPr/>
        <p:txBody>
          <a:bodyPr/>
          <a:lstStyle/>
          <a:p>
            <a:fld id="{E254EC4E-F543-47ED-B081-9D0DF0794798}" type="slidenum">
              <a:rPr lang="en-US" smtClean="0"/>
              <a:t>2</a:t>
            </a:fld>
            <a:endParaRPr lang="en-US"/>
          </a:p>
        </p:txBody>
      </p:sp>
    </p:spTree>
    <p:extLst>
      <p:ext uri="{BB962C8B-B14F-4D97-AF65-F5344CB8AC3E}">
        <p14:creationId xmlns:p14="http://schemas.microsoft.com/office/powerpoint/2010/main" val="2035943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Il documento si rivolge alle </a:t>
            </a:r>
            <a:r>
              <a:rPr lang="it-IT" b="1" dirty="0"/>
              <a:t>Istituzioni Scolastiche </a:t>
            </a:r>
            <a:r>
              <a:rPr lang="it-IT" dirty="0"/>
              <a:t>di ogni ordine e grado e agli </a:t>
            </a:r>
            <a:r>
              <a:rPr lang="it-IT" b="1" dirty="0"/>
              <a:t>Enti pubblici e privati che realizzano iniziative sul tema</a:t>
            </a:r>
            <a:r>
              <a:rPr lang="it-IT" dirty="0"/>
              <a:t>. </a:t>
            </a:r>
          </a:p>
          <a:p>
            <a:r>
              <a:rPr lang="it-IT" dirty="0"/>
              <a:t>Raccoglie una serie di principi volti alla </a:t>
            </a:r>
            <a:r>
              <a:rPr lang="it-IT" b="1" dirty="0"/>
              <a:t>all’aumento della qualità e della tracciabilità degli interventi in tema di sicurezza online</a:t>
            </a:r>
            <a:r>
              <a:rPr lang="it-IT" dirty="0"/>
              <a:t>. </a:t>
            </a:r>
          </a:p>
          <a:p>
            <a:r>
              <a:rPr lang="it-IT" dirty="0"/>
              <a:t>Nello specifico il documento fornisce:</a:t>
            </a:r>
          </a:p>
          <a:p>
            <a:pPr marL="171450" indent="-171450">
              <a:buFontTx/>
              <a:buChar char="-"/>
            </a:pPr>
            <a:r>
              <a:rPr lang="it-IT" dirty="0"/>
              <a:t>delle Linee Guida alle quali attenersi per la scelta (da parte degli Istituti Scolastici) e lo sviluppo di iniziative (da parte di Scuole ed Enti pubblici/privati) che rispondano a specifici </a:t>
            </a:r>
            <a:r>
              <a:rPr lang="it-IT" i="1" dirty="0"/>
              <a:t>standard minimi di qualità; </a:t>
            </a:r>
          </a:p>
          <a:p>
            <a:pPr marL="171450" indent="-171450">
              <a:buFontTx/>
              <a:buChar char="-"/>
            </a:pPr>
            <a:r>
              <a:rPr lang="it-IT" dirty="0"/>
              <a:t>dei parametri di riferimento per valutare le azioni (sviluppate dagli Istituti Scolastici) volte alla tutela dei minori nel caso di insorgenza di problematiche e situazioni a rischio. </a:t>
            </a:r>
            <a:endParaRPr lang="en-US"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3</a:t>
            </a:fld>
            <a:endParaRPr lang="en-US"/>
          </a:p>
        </p:txBody>
      </p:sp>
    </p:spTree>
    <p:extLst>
      <p:ext uri="{BB962C8B-B14F-4D97-AF65-F5344CB8AC3E}">
        <p14:creationId xmlns:p14="http://schemas.microsoft.com/office/powerpoint/2010/main" val="62497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 contenuti delle Linee Guida indicano alcuni approcci da adottare negli interventi da realizzare nelle scuole, quale risultato dell’esperienza maturata in seno a </a:t>
            </a:r>
            <a:r>
              <a:rPr lang="it-IT" i="1" dirty="0"/>
              <a:t>Generazioni Connesse </a:t>
            </a:r>
            <a:r>
              <a:rPr lang="it-IT" dirty="0"/>
              <a:t>in collaborazione con l’</a:t>
            </a:r>
            <a:r>
              <a:rPr lang="it-IT" i="1" dirty="0" err="1"/>
              <a:t>Advisory</a:t>
            </a:r>
            <a:r>
              <a:rPr lang="it-IT" i="1" dirty="0"/>
              <a:t> Board</a:t>
            </a:r>
            <a:r>
              <a:rPr lang="it-IT" dirty="0"/>
              <a:t>.</a:t>
            </a:r>
          </a:p>
          <a:p>
            <a:r>
              <a:rPr lang="it-IT" dirty="0"/>
              <a:t>I contenuti sono suddivisi nelle seguenti 7 aree:</a:t>
            </a:r>
          </a:p>
          <a:p>
            <a:pPr marL="228600" indent="-228600">
              <a:buAutoNum type="arabicParenR"/>
            </a:pPr>
            <a:r>
              <a:rPr lang="it-IT" b="1" dirty="0"/>
              <a:t>Adozione di una strategia integrata e globale: </a:t>
            </a:r>
            <a:r>
              <a:rPr lang="it-IT" b="0" dirty="0"/>
              <a:t>quest’area indica l’auspicabilità di coinvolgere tutti gli attori scolastici (insegnanti, studenti, genitori, personale ATA), con particolare attenzione alla comunicazione e alla collaborazione tra scuola e famiglia. Inoltre, è presente l’indicazione di azioni che dovrebbero divenire una «prassi continuativa» all’interno delle Istituzioni Scolastiche, come l’adozione di e-policy, lo sviluppo di un curriculo digitale traversale e multi-didattico (costituito dalle proposte degli stessi insegnanti) e un piano di informazione e formazione sui temi inerenti l’online. </a:t>
            </a:r>
          </a:p>
          <a:p>
            <a:pPr marL="228600" indent="-228600">
              <a:buAutoNum type="arabicParenR"/>
            </a:pPr>
            <a:endParaRPr lang="it-IT" b="0" dirty="0"/>
          </a:p>
          <a:p>
            <a:pPr marL="228600" indent="-228600">
              <a:buAutoNum type="arabicParenR"/>
            </a:pPr>
            <a:r>
              <a:rPr lang="it-IT" b="1" dirty="0"/>
              <a:t>Adozione di una politica di prevenzione: </a:t>
            </a:r>
            <a:r>
              <a:rPr lang="it-IT" b="0" dirty="0"/>
              <a:t>quest’area contiene principi volti alla strutturazione e allo sviluppo di azioni educative e di prevenzione (universale, selettiva e indicata). Inoltre, i principi supportano la scelta di interventi multidisciplinari (se proposti da Enti esterni all’Istituto Scolastico), il coinvolgimento di differenti figure professionali e l’adozione di un sistema di tutela dei minori basato su misure preventive specifiche. </a:t>
            </a:r>
          </a:p>
          <a:p>
            <a:pPr marL="228600" indent="-228600">
              <a:buAutoNum type="arabicParenR"/>
            </a:pPr>
            <a:endParaRPr lang="it-IT" b="0" dirty="0"/>
          </a:p>
          <a:p>
            <a:pPr marL="228600" indent="-228600">
              <a:buAutoNum type="arabicParenR"/>
            </a:pPr>
            <a:r>
              <a:rPr lang="it-IT" b="1" dirty="0"/>
              <a:t>Segnalazione e presa in carico di situazioni potenzialmente a rischio</a:t>
            </a:r>
            <a:r>
              <a:rPr lang="it-IT" b="0" dirty="0"/>
              <a:t>: in quest’area sono indicati dei principi per la creazione, l’implementazione e la condivisione di prassi per la segnalazione e la presa in carico di situazioni problematiche connesse a comportamenti a rischio online. Le procedure prevedono l’individuazione di figure di supporto interne ed esterne all’Istituto Scolastico. </a:t>
            </a:r>
          </a:p>
          <a:p>
            <a:pPr marL="228600" indent="-228600">
              <a:buAutoNum type="arabicParenR"/>
            </a:pPr>
            <a:endParaRPr lang="it-IT" b="0" dirty="0"/>
          </a:p>
          <a:p>
            <a:endParaRPr lang="it-IT" dirty="0"/>
          </a:p>
          <a:p>
            <a:endParaRPr lang="en-US"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4</a:t>
            </a:fld>
            <a:endParaRPr lang="en-US"/>
          </a:p>
        </p:txBody>
      </p:sp>
    </p:spTree>
    <p:extLst>
      <p:ext uri="{BB962C8B-B14F-4D97-AF65-F5344CB8AC3E}">
        <p14:creationId xmlns:p14="http://schemas.microsoft.com/office/powerpoint/2010/main" val="63705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a:t>4) Valutazione dei bisogni e definizione degli obiettivi: </a:t>
            </a:r>
            <a:r>
              <a:rPr lang="it-IT" b="0" dirty="0"/>
              <a:t>i principi contenuti in quest’area sottolineano che ogni intervento o progetto deve essere scelto e strutturato a partire da un’attenta valutazione dei bisogni presenti o emergenti all’interno dei singoli Istituti scolastici. Solo a partire da una definizione consapevole e condivisa dei bisogni è possibile individuare le finalità e gli obiettivi da perseguire e, quindi, tradurli in procedure efficaci. </a:t>
            </a:r>
          </a:p>
          <a:p>
            <a:endParaRPr lang="it-IT" b="0" dirty="0"/>
          </a:p>
          <a:p>
            <a:r>
              <a:rPr lang="it-IT" b="1" dirty="0"/>
              <a:t>5) Approccio metodologico: </a:t>
            </a:r>
            <a:r>
              <a:rPr lang="it-IT" b="0" dirty="0"/>
              <a:t>secondo le indicazioni contenute in quest’area è auspicabile inquadrare ogni prassi, intervento e progetto, in una cornice epistemologica che includa come criteri cardine a) il reciproco rispetto e la diffusione di una cultura delle differenze, b) lo sviluppo del pensiero critico e c) la promozione dell’Educazione Civica Digitale. </a:t>
            </a:r>
          </a:p>
          <a:p>
            <a:endParaRPr lang="it-IT" b="0" dirty="0"/>
          </a:p>
          <a:p>
            <a:endParaRPr lang="it-IT" b="0" dirty="0"/>
          </a:p>
          <a:p>
            <a:endParaRPr lang="it-IT" b="0" dirty="0"/>
          </a:p>
          <a:p>
            <a:endParaRPr lang="it-IT" dirty="0"/>
          </a:p>
          <a:p>
            <a:endParaRPr lang="en-US"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5</a:t>
            </a:fld>
            <a:endParaRPr lang="en-US"/>
          </a:p>
        </p:txBody>
      </p:sp>
    </p:spTree>
    <p:extLst>
      <p:ext uri="{BB962C8B-B14F-4D97-AF65-F5344CB8AC3E}">
        <p14:creationId xmlns:p14="http://schemas.microsoft.com/office/powerpoint/2010/main" val="214999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a:p>
            <a:r>
              <a:rPr lang="it-IT" b="1" dirty="0"/>
              <a:t>6) Valutazione degli interventi al fine di promuovere pratiche di comprovata efficacia: </a:t>
            </a:r>
            <a:r>
              <a:rPr lang="it-IT" b="0" dirty="0"/>
              <a:t>i principi contenuti in quest’area raccomandano l’utilizzo di percorsi di valutazione e monitoraggio (qualitativi e quantitativi), interni all’Istituzione Scolastica, volti a valutare l’efficacia dell’intervento nel raggiungere gli obiettivi prefissati.  Inoltre, vengono suggeriti anche dei criteri di scelta relativi alle proposte progettuali provenienti da Enti esterni: interventi «già valutati» come efficaci -interventi </a:t>
            </a:r>
            <a:r>
              <a:rPr lang="it-IT" b="0" i="1" dirty="0" err="1"/>
              <a:t>evidence-based</a:t>
            </a:r>
            <a:r>
              <a:rPr lang="it-IT" b="0" dirty="0"/>
              <a:t>. </a:t>
            </a:r>
          </a:p>
          <a:p>
            <a:endParaRPr lang="it-IT" b="0" dirty="0"/>
          </a:p>
          <a:p>
            <a:r>
              <a:rPr lang="it-IT" b="1" dirty="0"/>
              <a:t>7) Protezione dei dati personali: </a:t>
            </a:r>
            <a:r>
              <a:rPr lang="it-IT" b="0" dirty="0"/>
              <a:t>l’area contiene indicazioni per a) l’adeguamento delle informative finalizzate all’acquisizione del consenso genitoriale in relazione al trattamento dei dati personali delle persone minorenni al Regolamento Generale sulla Protezione dei Dati Personali (GDPR), b) e l’aggiornamento della modulistica utilizzata all’interno dell’Istituzione Scolastica. </a:t>
            </a:r>
          </a:p>
          <a:p>
            <a:endParaRPr lang="en-US" b="1" dirty="0"/>
          </a:p>
        </p:txBody>
      </p:sp>
      <p:sp>
        <p:nvSpPr>
          <p:cNvPr id="4" name="Segnaposto numero diapositiva 3"/>
          <p:cNvSpPr>
            <a:spLocks noGrp="1"/>
          </p:cNvSpPr>
          <p:nvPr>
            <p:ph type="sldNum" sz="quarter" idx="5"/>
          </p:nvPr>
        </p:nvSpPr>
        <p:spPr/>
        <p:txBody>
          <a:bodyPr/>
          <a:lstStyle/>
          <a:p>
            <a:fld id="{E254EC4E-F543-47ED-B081-9D0DF0794798}" type="slidenum">
              <a:rPr lang="en-US" smtClean="0"/>
              <a:t>6</a:t>
            </a:fld>
            <a:endParaRPr lang="en-US"/>
          </a:p>
        </p:txBody>
      </p:sp>
    </p:spTree>
    <p:extLst>
      <p:ext uri="{BB962C8B-B14F-4D97-AF65-F5344CB8AC3E}">
        <p14:creationId xmlns:p14="http://schemas.microsoft.com/office/powerpoint/2010/main" val="1096731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038F425-C05F-4140-AC28-D3E170E1ABF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xmlns="" id="{E48D14AA-875E-441C-B4B8-6CE6F67EB7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xmlns="" id="{5862D4D5-C517-4CB0-A0F0-1ED7270090E0}"/>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5" name="Segnaposto piè di pagina 4">
            <a:extLst>
              <a:ext uri="{FF2B5EF4-FFF2-40B4-BE49-F238E27FC236}">
                <a16:creationId xmlns:a16="http://schemas.microsoft.com/office/drawing/2014/main" xmlns="" id="{BC2BA732-E10A-43ED-9301-521A3E9A6061}"/>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D5C77686-3365-4506-9805-DE5E178CB783}"/>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107205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D66FEDD-0E8C-4636-840B-51EC53B37062}"/>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xmlns="" id="{9FE2D73E-0F67-4DD6-BDD0-7B3E00BFBE12}"/>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xmlns="" id="{FCA04D64-31D1-424E-8B12-352D8AF3C118}"/>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5" name="Segnaposto piè di pagina 4">
            <a:extLst>
              <a:ext uri="{FF2B5EF4-FFF2-40B4-BE49-F238E27FC236}">
                <a16:creationId xmlns:a16="http://schemas.microsoft.com/office/drawing/2014/main" xmlns="" id="{06E479E2-30D7-4A69-9D04-2D8A1183F50D}"/>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7F3F9FC1-0E00-472C-8492-976D677E156F}"/>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289388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58F1BD76-085E-4E65-AD00-43F36A2D72A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xmlns="" id="{D9E32FAD-C3C7-4848-8905-DE785CA2FC7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xmlns="" id="{BD798612-D55C-457F-B332-30E3CBA1158D}"/>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5" name="Segnaposto piè di pagina 4">
            <a:extLst>
              <a:ext uri="{FF2B5EF4-FFF2-40B4-BE49-F238E27FC236}">
                <a16:creationId xmlns:a16="http://schemas.microsoft.com/office/drawing/2014/main" xmlns="" id="{E55A3366-C30C-41D7-B114-3672FF83F98C}"/>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998DF076-1185-4E8B-BFE6-7876F430CDEB}"/>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35078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4634B2D-08A5-43E3-A49C-C07FC3B192B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xmlns="" id="{90DE1683-1225-4F2F-9F32-DC08A14B4F3C}"/>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xmlns="" id="{285C5F73-535A-4042-930C-DD10A02F16F2}"/>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5" name="Segnaposto piè di pagina 4">
            <a:extLst>
              <a:ext uri="{FF2B5EF4-FFF2-40B4-BE49-F238E27FC236}">
                <a16:creationId xmlns:a16="http://schemas.microsoft.com/office/drawing/2014/main" xmlns="" id="{F64B8557-A01F-4DA0-8F80-E8E5B34ED78A}"/>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101FA1A8-4C37-40D4-B845-39B6565B6382}"/>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3078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71FBA3C-234B-422A-BCEB-B09C33F63D0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xmlns="" id="{C301C9C0-1785-4F87-8217-13BAE15FCD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xmlns="" id="{76ABE601-27A9-4AC3-B604-CC806F42FBF7}"/>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5" name="Segnaposto piè di pagina 4">
            <a:extLst>
              <a:ext uri="{FF2B5EF4-FFF2-40B4-BE49-F238E27FC236}">
                <a16:creationId xmlns:a16="http://schemas.microsoft.com/office/drawing/2014/main" xmlns="" id="{988093E9-4B95-4EA7-B0A6-7A7A91ABB438}"/>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46E29E41-1B59-423B-8633-640A0014C46D}"/>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10864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2381F66-0236-4306-A76D-53C8B954126E}"/>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xmlns="" id="{43AC796D-51CF-47EB-9625-D03FB741895D}"/>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xmlns="" id="{661A1E15-9EB3-464A-BA6D-1131EB5EFC6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xmlns="" id="{ED10944E-7E14-40ED-9DD7-D005310CCBAF}"/>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6" name="Segnaposto piè di pagina 5">
            <a:extLst>
              <a:ext uri="{FF2B5EF4-FFF2-40B4-BE49-F238E27FC236}">
                <a16:creationId xmlns:a16="http://schemas.microsoft.com/office/drawing/2014/main" xmlns="" id="{37F0CCAE-26BE-4808-8236-F4FE856629CE}"/>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xmlns="" id="{80D9D4DA-928B-4AAC-894B-1D585315E1C3}"/>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1372239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FA80E51-485B-45D6-B9B8-5BFD5F26CF23}"/>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xmlns="" id="{2AADC747-C2A5-4432-B4EB-B7E8437070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xmlns="" id="{5C534AE5-A51B-436A-BA4E-9B4416E775B5}"/>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xmlns="" id="{4B359045-0514-463C-AEA4-A806A83704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xmlns="" id="{3C4B1383-1AB1-4FA1-9DEB-DD054E67FB14}"/>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xmlns="" id="{74038707-9E69-482F-8933-DADAB1D83DEE}"/>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8" name="Segnaposto piè di pagina 7">
            <a:extLst>
              <a:ext uri="{FF2B5EF4-FFF2-40B4-BE49-F238E27FC236}">
                <a16:creationId xmlns:a16="http://schemas.microsoft.com/office/drawing/2014/main" xmlns="" id="{64A7B7CD-097A-4F64-81BA-D5E3A49F4D4F}"/>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xmlns="" id="{74BFED6E-6841-4436-92DC-6FF3D171985E}"/>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1814877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D5DCF75-EC30-4394-A9BE-71CF25E1967A}"/>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xmlns="" id="{C09A3D17-C8E6-4476-AF0E-D0D0776DBC81}"/>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4" name="Segnaposto piè di pagina 3">
            <a:extLst>
              <a:ext uri="{FF2B5EF4-FFF2-40B4-BE49-F238E27FC236}">
                <a16:creationId xmlns:a16="http://schemas.microsoft.com/office/drawing/2014/main" xmlns="" id="{4FB333C8-6192-4236-A27C-BD83903003D7}"/>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xmlns="" id="{58AF8E0A-3E9E-49C7-92FF-DFB79DDE8ED0}"/>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249227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A8BA994F-8164-4AB7-8113-143485A2DAFD}"/>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3" name="Segnaposto piè di pagina 2">
            <a:extLst>
              <a:ext uri="{FF2B5EF4-FFF2-40B4-BE49-F238E27FC236}">
                <a16:creationId xmlns:a16="http://schemas.microsoft.com/office/drawing/2014/main" xmlns="" id="{5E1432B2-765F-4D45-B2AE-C806599285A1}"/>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xmlns="" id="{653BF38B-4D1F-4092-A225-499372F88849}"/>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159873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7D10AED-C460-449B-AD3F-1A3FD76451B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xmlns="" id="{D7022402-5693-4BB3-9669-FFC16EE8C4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xmlns="" id="{BCF3FBB8-2B5B-49E5-8B8B-48A536594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4A20AA94-2ADF-43CE-9D60-3861606639CE}"/>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6" name="Segnaposto piè di pagina 5">
            <a:extLst>
              <a:ext uri="{FF2B5EF4-FFF2-40B4-BE49-F238E27FC236}">
                <a16:creationId xmlns:a16="http://schemas.microsoft.com/office/drawing/2014/main" xmlns="" id="{6DE084FE-BFEE-43B0-83F1-67F89C7D201E}"/>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xmlns="" id="{24050314-98F1-4373-9132-DA4C7FC6FB1F}"/>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187315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57B0D2B-05F2-4253-A795-321833A3712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xmlns="" id="{136F71D8-0BBE-4DF5-8A84-05C468DBE0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xmlns="" id="{9EBC6BBE-9ADF-425A-B56E-01C8108FF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51B206E8-1783-42A5-87F8-D51A21E155B6}"/>
              </a:ext>
            </a:extLst>
          </p:cNvPr>
          <p:cNvSpPr>
            <a:spLocks noGrp="1"/>
          </p:cNvSpPr>
          <p:nvPr>
            <p:ph type="dt" sz="half" idx="10"/>
          </p:nvPr>
        </p:nvSpPr>
        <p:spPr/>
        <p:txBody>
          <a:bodyPr/>
          <a:lstStyle/>
          <a:p>
            <a:fld id="{F84CFF70-0B39-4A65-950E-84407BC8A49D}" type="datetimeFigureOut">
              <a:rPr lang="en-US" smtClean="0"/>
              <a:t>2/1/2019</a:t>
            </a:fld>
            <a:endParaRPr lang="en-US"/>
          </a:p>
        </p:txBody>
      </p:sp>
      <p:sp>
        <p:nvSpPr>
          <p:cNvPr id="6" name="Segnaposto piè di pagina 5">
            <a:extLst>
              <a:ext uri="{FF2B5EF4-FFF2-40B4-BE49-F238E27FC236}">
                <a16:creationId xmlns:a16="http://schemas.microsoft.com/office/drawing/2014/main" xmlns="" id="{71C11A2B-AD93-46BB-BE28-B11CCFD6E176}"/>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xmlns="" id="{6FB86F1A-FCFE-41BD-BE76-7F653B72278C}"/>
              </a:ext>
            </a:extLst>
          </p:cNvPr>
          <p:cNvSpPr>
            <a:spLocks noGrp="1"/>
          </p:cNvSpPr>
          <p:nvPr>
            <p:ph type="sldNum" sz="quarter" idx="12"/>
          </p:nvPr>
        </p:nvSpPr>
        <p:spPr/>
        <p:txBody>
          <a:bodyPr/>
          <a:lstStyle/>
          <a:p>
            <a:fld id="{05EF934C-2320-4E3E-A977-B3FB01A9B9EB}" type="slidenum">
              <a:rPr lang="en-US" smtClean="0"/>
              <a:t>‹N›</a:t>
            </a:fld>
            <a:endParaRPr lang="en-US"/>
          </a:p>
        </p:txBody>
      </p:sp>
    </p:spTree>
    <p:extLst>
      <p:ext uri="{BB962C8B-B14F-4D97-AF65-F5344CB8AC3E}">
        <p14:creationId xmlns:p14="http://schemas.microsoft.com/office/powerpoint/2010/main" val="372405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7DFEE819-3DC1-422C-9ADF-2257C3B7DB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xmlns="" id="{39F1D5DC-5C75-4DA8-909F-78014D177F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xmlns="" id="{8B158EA2-C89B-40F7-B397-088045B2B2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CFF70-0B39-4A65-950E-84407BC8A49D}" type="datetimeFigureOut">
              <a:rPr lang="en-US" smtClean="0"/>
              <a:t>2/1/2019</a:t>
            </a:fld>
            <a:endParaRPr lang="en-US"/>
          </a:p>
        </p:txBody>
      </p:sp>
      <p:sp>
        <p:nvSpPr>
          <p:cNvPr id="5" name="Segnaposto piè di pagina 4">
            <a:extLst>
              <a:ext uri="{FF2B5EF4-FFF2-40B4-BE49-F238E27FC236}">
                <a16:creationId xmlns:a16="http://schemas.microsoft.com/office/drawing/2014/main" xmlns="" id="{DBFDA14F-C2B0-4406-A4CC-429E14E080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xmlns="" id="{8BACC38A-41AA-411C-9142-0DFE0FF709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F934C-2320-4E3E-A977-B3FB01A9B9EB}" type="slidenum">
              <a:rPr lang="en-US" smtClean="0"/>
              <a:t>‹N›</a:t>
            </a:fld>
            <a:endParaRPr lang="en-US"/>
          </a:p>
        </p:txBody>
      </p:sp>
    </p:spTree>
    <p:extLst>
      <p:ext uri="{BB962C8B-B14F-4D97-AF65-F5344CB8AC3E}">
        <p14:creationId xmlns:p14="http://schemas.microsoft.com/office/powerpoint/2010/main" val="310694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FF53FC7-0F0D-4CF5-A297-EF87F3DFB4B6}"/>
              </a:ext>
            </a:extLst>
          </p:cNvPr>
          <p:cNvSpPr>
            <a:spLocks noGrp="1"/>
          </p:cNvSpPr>
          <p:nvPr>
            <p:ph type="ctrTitle"/>
          </p:nvPr>
        </p:nvSpPr>
        <p:spPr>
          <a:xfrm>
            <a:off x="1635760" y="2997199"/>
            <a:ext cx="9032240" cy="969963"/>
          </a:xfrm>
          <a:solidFill>
            <a:srgbClr val="CCFFFF"/>
          </a:solidFill>
        </p:spPr>
        <p:txBody>
          <a:bodyPr>
            <a:normAutofit/>
          </a:bodyPr>
          <a:lstStyle/>
          <a:p>
            <a:r>
              <a:rPr lang="it-IT" sz="4000" b="1" dirty="0">
                <a:solidFill>
                  <a:srgbClr val="7030A0"/>
                </a:solidFill>
                <a:effectLst>
                  <a:outerShdw blurRad="38100" dist="38100" dir="2700000" algn="tl">
                    <a:srgbClr val="000000">
                      <a:alpha val="43137"/>
                    </a:srgbClr>
                  </a:outerShdw>
                </a:effectLst>
                <a:latin typeface="+mn-lt"/>
              </a:rPr>
              <a:t>LINEE GUIDA</a:t>
            </a:r>
            <a:endParaRPr lang="en-US" sz="4000" b="1" dirty="0">
              <a:solidFill>
                <a:srgbClr val="7030A0"/>
              </a:solidFill>
              <a:effectLst>
                <a:outerShdw blurRad="38100" dist="38100" dir="2700000" algn="tl">
                  <a:srgbClr val="000000">
                    <a:alpha val="43137"/>
                  </a:srgbClr>
                </a:outerShdw>
              </a:effectLst>
              <a:latin typeface="+mn-lt"/>
            </a:endParaRPr>
          </a:p>
        </p:txBody>
      </p:sp>
      <p:sp>
        <p:nvSpPr>
          <p:cNvPr id="3" name="Sottotitolo 2">
            <a:extLst>
              <a:ext uri="{FF2B5EF4-FFF2-40B4-BE49-F238E27FC236}">
                <a16:creationId xmlns:a16="http://schemas.microsoft.com/office/drawing/2014/main" xmlns="" id="{8836738E-10F8-40D3-AFD7-41A2E3B683D2}"/>
              </a:ext>
            </a:extLst>
          </p:cNvPr>
          <p:cNvSpPr>
            <a:spLocks noGrp="1"/>
          </p:cNvSpPr>
          <p:nvPr>
            <p:ph type="subTitle" idx="1"/>
          </p:nvPr>
        </p:nvSpPr>
        <p:spPr>
          <a:xfrm>
            <a:off x="1524000" y="4201478"/>
            <a:ext cx="9296400" cy="1655762"/>
          </a:xfrm>
          <a:solidFill>
            <a:srgbClr val="CCFFFF"/>
          </a:solidFill>
        </p:spPr>
        <p:txBody>
          <a:bodyPr>
            <a:normAutofit/>
          </a:bodyPr>
          <a:lstStyle/>
          <a:p>
            <a:r>
              <a:rPr lang="it-IT" sz="3600" dirty="0">
                <a:solidFill>
                  <a:srgbClr val="7030A0"/>
                </a:solidFill>
                <a:effectLst>
                  <a:outerShdw blurRad="38100" dist="38100" dir="2700000" algn="tl">
                    <a:srgbClr val="000000">
                      <a:alpha val="43137"/>
                    </a:srgbClr>
                  </a:outerShdw>
                </a:effectLst>
              </a:rPr>
              <a:t>Per l’uso positivo delle tecnologie digitali e la</a:t>
            </a:r>
          </a:p>
          <a:p>
            <a:r>
              <a:rPr lang="it-IT" sz="3600" dirty="0">
                <a:solidFill>
                  <a:srgbClr val="7030A0"/>
                </a:solidFill>
                <a:effectLst>
                  <a:outerShdw blurRad="38100" dist="38100" dir="2700000" algn="tl">
                    <a:srgbClr val="000000">
                      <a:alpha val="43137"/>
                    </a:srgbClr>
                  </a:outerShdw>
                </a:effectLst>
              </a:rPr>
              <a:t>prevenzione dei rischi nelle scuole</a:t>
            </a:r>
          </a:p>
          <a:p>
            <a:endParaRPr lang="en-US" sz="3600" dirty="0">
              <a:solidFill>
                <a:srgbClr val="33CCCC"/>
              </a:solidFill>
              <a:effectLst>
                <a:outerShdw blurRad="38100" dist="38100" dir="2700000" algn="tl">
                  <a:srgbClr val="000000">
                    <a:alpha val="43137"/>
                  </a:srgbClr>
                </a:outerShdw>
              </a:effectLst>
            </a:endParaRPr>
          </a:p>
        </p:txBody>
      </p:sp>
      <p:pic>
        <p:nvPicPr>
          <p:cNvPr id="4" name="Immagine 3">
            <a:extLst>
              <a:ext uri="{FF2B5EF4-FFF2-40B4-BE49-F238E27FC236}">
                <a16:creationId xmlns:a16="http://schemas.microsoft.com/office/drawing/2014/main" xmlns="" id="{C1F78496-510A-440E-98A9-D80421A65E65}"/>
              </a:ext>
            </a:extLst>
          </p:cNvPr>
          <p:cNvPicPr>
            <a:picLocks noChangeAspect="1"/>
          </p:cNvPicPr>
          <p:nvPr/>
        </p:nvPicPr>
        <p:blipFill>
          <a:blip r:embed="rId3"/>
          <a:stretch>
            <a:fillRect/>
          </a:stretch>
        </p:blipFill>
        <p:spPr>
          <a:xfrm>
            <a:off x="915811" y="636686"/>
            <a:ext cx="4721165" cy="1273393"/>
          </a:xfrm>
          <a:prstGeom prst="rect">
            <a:avLst/>
          </a:prstGeom>
        </p:spPr>
      </p:pic>
      <p:pic>
        <p:nvPicPr>
          <p:cNvPr id="5" name="Immagine 4">
            <a:extLst>
              <a:ext uri="{FF2B5EF4-FFF2-40B4-BE49-F238E27FC236}">
                <a16:creationId xmlns:a16="http://schemas.microsoft.com/office/drawing/2014/main" xmlns="" id="{EA9CF32F-6A18-4347-8312-BD7BA3D1229D}"/>
              </a:ext>
            </a:extLst>
          </p:cNvPr>
          <p:cNvPicPr>
            <a:picLocks noChangeAspect="1"/>
          </p:cNvPicPr>
          <p:nvPr/>
        </p:nvPicPr>
        <p:blipFill>
          <a:blip r:embed="rId4"/>
          <a:stretch>
            <a:fillRect/>
          </a:stretch>
        </p:blipFill>
        <p:spPr>
          <a:xfrm>
            <a:off x="5600667" y="755422"/>
            <a:ext cx="6144293" cy="978391"/>
          </a:xfrm>
          <a:prstGeom prst="rect">
            <a:avLst/>
          </a:prstGeom>
        </p:spPr>
      </p:pic>
      <p:sp>
        <p:nvSpPr>
          <p:cNvPr id="6" name="CasellaDiTesto 5">
            <a:extLst>
              <a:ext uri="{FF2B5EF4-FFF2-40B4-BE49-F238E27FC236}">
                <a16:creationId xmlns:a16="http://schemas.microsoft.com/office/drawing/2014/main" xmlns="" id="{4AE15D8F-36B3-40D2-9B8D-20E8BEC739C4}"/>
              </a:ext>
            </a:extLst>
          </p:cNvPr>
          <p:cNvSpPr txBox="1"/>
          <p:nvPr/>
        </p:nvSpPr>
        <p:spPr>
          <a:xfrm>
            <a:off x="0" y="2172084"/>
            <a:ext cx="12192000" cy="461665"/>
          </a:xfrm>
          <a:prstGeom prst="rect">
            <a:avLst/>
          </a:prstGeom>
          <a:noFill/>
        </p:spPr>
        <p:txBody>
          <a:bodyPr wrap="square" rtlCol="0">
            <a:spAutoFit/>
          </a:bodyPr>
          <a:lstStyle/>
          <a:p>
            <a:pPr algn="ctr"/>
            <a:r>
              <a:rPr lang="it-IT" sz="2400" b="1" dirty="0">
                <a:solidFill>
                  <a:srgbClr val="006699"/>
                </a:solidFill>
              </a:rPr>
              <a:t>5 Febbraio 2019 – Milano </a:t>
            </a:r>
            <a:endParaRPr lang="en-US" sz="2400" b="1" dirty="0">
              <a:solidFill>
                <a:srgbClr val="006699"/>
              </a:solidFill>
            </a:endParaRPr>
          </a:p>
        </p:txBody>
      </p:sp>
    </p:spTree>
    <p:extLst>
      <p:ext uri="{BB962C8B-B14F-4D97-AF65-F5344CB8AC3E}">
        <p14:creationId xmlns:p14="http://schemas.microsoft.com/office/powerpoint/2010/main" val="3905044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EA29947-5305-4761-BD8E-0F06CB5197C5}"/>
              </a:ext>
            </a:extLst>
          </p:cNvPr>
          <p:cNvSpPr>
            <a:spLocks noGrp="1"/>
          </p:cNvSpPr>
          <p:nvPr>
            <p:ph type="title"/>
          </p:nvPr>
        </p:nvSpPr>
        <p:spPr>
          <a:xfrm>
            <a:off x="838200" y="412750"/>
            <a:ext cx="10515600" cy="1325563"/>
          </a:xfrm>
          <a:solidFill>
            <a:srgbClr val="33CCCC"/>
          </a:solidFill>
        </p:spPr>
        <p:txBody>
          <a:bodyPr>
            <a:normAutofit/>
          </a:bodyPr>
          <a:lstStyle/>
          <a:p>
            <a:pPr algn="ctr"/>
            <a:r>
              <a:rPr lang="it-IT" sz="4000" b="1" dirty="0">
                <a:solidFill>
                  <a:schemeClr val="bg1"/>
                </a:solidFill>
                <a:effectLst>
                  <a:outerShdw blurRad="38100" dist="38100" dir="2700000" algn="tl">
                    <a:srgbClr val="000000">
                      <a:alpha val="43137"/>
                    </a:srgbClr>
                  </a:outerShdw>
                </a:effectLst>
              </a:rPr>
              <a:t>Verso le nuove Linee Guida</a:t>
            </a:r>
            <a:endParaRPr lang="en-US" sz="4000"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a16="http://schemas.microsoft.com/office/drawing/2014/main" xmlns="" id="{EFCE901D-9AE6-4007-87A8-CBF3324DA81E}"/>
              </a:ext>
            </a:extLst>
          </p:cNvPr>
          <p:cNvSpPr>
            <a:spLocks noGrp="1"/>
          </p:cNvSpPr>
          <p:nvPr>
            <p:ph idx="1"/>
          </p:nvPr>
        </p:nvSpPr>
        <p:spPr>
          <a:xfrm>
            <a:off x="838200" y="1860225"/>
            <a:ext cx="10515600" cy="4351338"/>
          </a:xfrm>
        </p:spPr>
        <p:txBody>
          <a:bodyPr/>
          <a:lstStyle/>
          <a:p>
            <a:r>
              <a:rPr lang="it-IT" sz="2000" dirty="0"/>
              <a:t>Legge 29 maggio 2017, n. 71</a:t>
            </a:r>
          </a:p>
          <a:p>
            <a:pPr>
              <a:buFont typeface="Wingdings" panose="05000000000000000000" pitchFamily="2" charset="2"/>
              <a:buChar char="ü"/>
            </a:pPr>
            <a:r>
              <a:rPr lang="it-IT" sz="2000" dirty="0">
                <a:solidFill>
                  <a:srgbClr val="0070C0"/>
                </a:solidFill>
              </a:rPr>
              <a:t>Linee di orientamento per la prevenzione e il contrasto in ambito scolastico (2017/2019)</a:t>
            </a:r>
          </a:p>
          <a:p>
            <a:pPr>
              <a:buFont typeface="Wingdings" panose="05000000000000000000" pitchFamily="2" charset="2"/>
              <a:buChar char="ü"/>
            </a:pPr>
            <a:endParaRPr lang="it-IT" sz="800" dirty="0">
              <a:solidFill>
                <a:srgbClr val="0070C0"/>
              </a:solidFill>
            </a:endParaRPr>
          </a:p>
          <a:p>
            <a:r>
              <a:rPr lang="it-IT" sz="2000" dirty="0"/>
              <a:t> Mappatura degli interventi di informazione e sensibilizzazione sul tema della sicurezza online condotti nelle scuole italiane</a:t>
            </a:r>
          </a:p>
          <a:p>
            <a:pPr>
              <a:buFont typeface="Wingdings" panose="05000000000000000000" pitchFamily="2" charset="2"/>
              <a:buChar char="ü"/>
            </a:pPr>
            <a:r>
              <a:rPr lang="it-IT" sz="2000" dirty="0">
                <a:solidFill>
                  <a:schemeClr val="accent1"/>
                </a:solidFill>
              </a:rPr>
              <a:t>Il Gruppo di lavoro Scuole di Generazioni Connesse – </a:t>
            </a:r>
            <a:r>
              <a:rPr lang="it-IT" sz="2000" i="1" dirty="0" err="1">
                <a:solidFill>
                  <a:schemeClr val="accent1"/>
                </a:solidFill>
              </a:rPr>
              <a:t>Safer</a:t>
            </a:r>
            <a:r>
              <a:rPr lang="it-IT" sz="2000" i="1" dirty="0">
                <a:solidFill>
                  <a:schemeClr val="accent1"/>
                </a:solidFill>
              </a:rPr>
              <a:t> Internet Centre III –</a:t>
            </a:r>
            <a:r>
              <a:rPr lang="it-IT" sz="2000" dirty="0">
                <a:solidFill>
                  <a:schemeClr val="accent1"/>
                </a:solidFill>
              </a:rPr>
              <a:t> ha predisposto e somministrato due survey online (Target: le Scuole target e gli Enti erogatori di progetti)</a:t>
            </a:r>
          </a:p>
        </p:txBody>
      </p:sp>
      <p:sp>
        <p:nvSpPr>
          <p:cNvPr id="4" name="Freccia in giù 3">
            <a:extLst>
              <a:ext uri="{FF2B5EF4-FFF2-40B4-BE49-F238E27FC236}">
                <a16:creationId xmlns:a16="http://schemas.microsoft.com/office/drawing/2014/main" xmlns="" id="{8D840F2B-67DD-4E4F-B370-08F0F01F09CF}"/>
              </a:ext>
            </a:extLst>
          </p:cNvPr>
          <p:cNvSpPr/>
          <p:nvPr/>
        </p:nvSpPr>
        <p:spPr>
          <a:xfrm>
            <a:off x="5938679" y="4182470"/>
            <a:ext cx="314642" cy="291737"/>
          </a:xfrm>
          <a:prstGeom prst="down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5" name="CasellaDiTesto 4">
            <a:extLst>
              <a:ext uri="{FF2B5EF4-FFF2-40B4-BE49-F238E27FC236}">
                <a16:creationId xmlns:a16="http://schemas.microsoft.com/office/drawing/2014/main" xmlns="" id="{72CAE13B-CB70-441C-89A5-93DCE7ACC9B2}"/>
              </a:ext>
            </a:extLst>
          </p:cNvPr>
          <p:cNvSpPr txBox="1"/>
          <p:nvPr/>
        </p:nvSpPr>
        <p:spPr>
          <a:xfrm>
            <a:off x="838200" y="4457237"/>
            <a:ext cx="10471933" cy="2062103"/>
          </a:xfrm>
          <a:prstGeom prst="rect">
            <a:avLst/>
          </a:prstGeom>
          <a:noFill/>
        </p:spPr>
        <p:txBody>
          <a:bodyPr wrap="square" rtlCol="0">
            <a:spAutoFit/>
          </a:bodyPr>
          <a:lstStyle/>
          <a:p>
            <a:pPr algn="ctr"/>
            <a:r>
              <a:rPr lang="it-IT" sz="2000" b="1" dirty="0">
                <a:solidFill>
                  <a:srgbClr val="7030A0"/>
                </a:solidFill>
              </a:rPr>
              <a:t>STESURA BOZZA DELLE NUOVE LINEE GUIDA</a:t>
            </a:r>
          </a:p>
          <a:p>
            <a:pPr algn="ctr"/>
            <a:endParaRPr lang="it-IT" sz="800" b="1" dirty="0">
              <a:solidFill>
                <a:srgbClr val="7030A0"/>
              </a:solidFill>
            </a:endParaRPr>
          </a:p>
          <a:p>
            <a:pPr marL="342900" indent="-342900" algn="just">
              <a:buFont typeface="Arial" panose="020B0604020202020204" pitchFamily="34" charset="0"/>
              <a:buChar char="•"/>
            </a:pPr>
            <a:r>
              <a:rPr lang="it-IT" sz="2000" dirty="0"/>
              <a:t>Dopo aver condiviso il testo con l’ </a:t>
            </a:r>
            <a:r>
              <a:rPr lang="it-IT" sz="2000" dirty="0" err="1"/>
              <a:t>Advisory</a:t>
            </a:r>
            <a:r>
              <a:rPr lang="it-IT" sz="2000" dirty="0"/>
              <a:t> Board di Generazioni Connesse, Indagine esplorativa per testare l’accoglienza generale delle nuove  Linee Guida e la loro fruibilità</a:t>
            </a:r>
          </a:p>
          <a:p>
            <a:pPr marL="342900" indent="-342900" algn="just">
              <a:buFont typeface="Wingdings" panose="05000000000000000000" pitchFamily="2" charset="2"/>
              <a:buChar char="ü"/>
            </a:pPr>
            <a:r>
              <a:rPr lang="it-IT" sz="2000" dirty="0">
                <a:solidFill>
                  <a:srgbClr val="0070C0"/>
                </a:solidFill>
              </a:rPr>
              <a:t>Focus group con 4 gruppi di insegnanti e dirigenti </a:t>
            </a:r>
          </a:p>
          <a:p>
            <a:pPr marL="342900" indent="-342900" algn="just">
              <a:buFont typeface="Wingdings" panose="05000000000000000000" pitchFamily="2" charset="2"/>
              <a:buChar char="ü"/>
            </a:pPr>
            <a:endParaRPr lang="it-IT" sz="2000" dirty="0">
              <a:solidFill>
                <a:srgbClr val="006699"/>
              </a:solidFill>
            </a:endParaRPr>
          </a:p>
          <a:p>
            <a:pPr algn="ctr"/>
            <a:r>
              <a:rPr lang="it-IT" sz="2000" b="1" dirty="0"/>
              <a:t> </a:t>
            </a:r>
            <a:endParaRPr lang="en-US" sz="2000" b="1" dirty="0"/>
          </a:p>
        </p:txBody>
      </p:sp>
      <p:sp>
        <p:nvSpPr>
          <p:cNvPr id="6" name="Freccia in giù 5">
            <a:extLst>
              <a:ext uri="{FF2B5EF4-FFF2-40B4-BE49-F238E27FC236}">
                <a16:creationId xmlns:a16="http://schemas.microsoft.com/office/drawing/2014/main" xmlns="" id="{5CAC0CB5-A999-4E28-AF5B-B1302B2A616A}"/>
              </a:ext>
            </a:extLst>
          </p:cNvPr>
          <p:cNvSpPr/>
          <p:nvPr/>
        </p:nvSpPr>
        <p:spPr>
          <a:xfrm>
            <a:off x="5960512" y="5899623"/>
            <a:ext cx="314642" cy="291737"/>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7" name="CasellaDiTesto 6">
            <a:extLst>
              <a:ext uri="{FF2B5EF4-FFF2-40B4-BE49-F238E27FC236}">
                <a16:creationId xmlns:a16="http://schemas.microsoft.com/office/drawing/2014/main" xmlns="" id="{F1254092-142A-4BFA-8F63-8C401ECE0FE8}"/>
              </a:ext>
            </a:extLst>
          </p:cNvPr>
          <p:cNvSpPr txBox="1"/>
          <p:nvPr/>
        </p:nvSpPr>
        <p:spPr>
          <a:xfrm>
            <a:off x="838199" y="6123641"/>
            <a:ext cx="10471933" cy="1138773"/>
          </a:xfrm>
          <a:prstGeom prst="rect">
            <a:avLst/>
          </a:prstGeom>
          <a:noFill/>
        </p:spPr>
        <p:txBody>
          <a:bodyPr wrap="square" rtlCol="0">
            <a:spAutoFit/>
          </a:bodyPr>
          <a:lstStyle/>
          <a:p>
            <a:pPr algn="ctr"/>
            <a:r>
              <a:rPr lang="it-IT" sz="2000" b="1" dirty="0">
                <a:solidFill>
                  <a:srgbClr val="00B0F0"/>
                </a:solidFill>
              </a:rPr>
              <a:t>STESURA FINALE DELLE NUOVE LINEE GUIDA</a:t>
            </a:r>
          </a:p>
          <a:p>
            <a:pPr algn="ctr"/>
            <a:endParaRPr lang="it-IT" sz="800" b="1" dirty="0">
              <a:solidFill>
                <a:srgbClr val="7030A0"/>
              </a:solidFill>
            </a:endParaRPr>
          </a:p>
          <a:p>
            <a:pPr marL="342900" indent="-342900" algn="just">
              <a:buFont typeface="Wingdings" panose="05000000000000000000" pitchFamily="2" charset="2"/>
              <a:buChar char="ü"/>
            </a:pPr>
            <a:endParaRPr lang="it-IT" sz="2000" dirty="0">
              <a:solidFill>
                <a:srgbClr val="006699"/>
              </a:solidFill>
            </a:endParaRPr>
          </a:p>
          <a:p>
            <a:pPr algn="ctr"/>
            <a:r>
              <a:rPr lang="it-IT" sz="2000" b="1" dirty="0"/>
              <a:t> </a:t>
            </a:r>
            <a:endParaRPr lang="en-US" sz="2000" b="1" dirty="0"/>
          </a:p>
        </p:txBody>
      </p:sp>
    </p:spTree>
    <p:extLst>
      <p:ext uri="{BB962C8B-B14F-4D97-AF65-F5344CB8AC3E}">
        <p14:creationId xmlns:p14="http://schemas.microsoft.com/office/powerpoint/2010/main" val="1747463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EA29947-5305-4761-BD8E-0F06CB5197C5}"/>
              </a:ext>
            </a:extLst>
          </p:cNvPr>
          <p:cNvSpPr>
            <a:spLocks noGrp="1"/>
          </p:cNvSpPr>
          <p:nvPr>
            <p:ph type="title"/>
          </p:nvPr>
        </p:nvSpPr>
        <p:spPr>
          <a:solidFill>
            <a:srgbClr val="33CCCC"/>
          </a:solidFill>
        </p:spPr>
        <p:txBody>
          <a:bodyPr/>
          <a:lstStyle/>
          <a:p>
            <a:pPr algn="ctr"/>
            <a:r>
              <a:rPr lang="it-IT" b="1" dirty="0">
                <a:solidFill>
                  <a:schemeClr val="bg1"/>
                </a:solidFill>
                <a:effectLst>
                  <a:outerShdw blurRad="38100" dist="38100" dir="2700000" algn="tl">
                    <a:srgbClr val="000000">
                      <a:alpha val="43137"/>
                    </a:srgbClr>
                  </a:outerShdw>
                </a:effectLst>
              </a:rPr>
              <a:t>Target e Obiettivi </a:t>
            </a:r>
            <a:endParaRPr lang="en-US"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a16="http://schemas.microsoft.com/office/drawing/2014/main" xmlns="" id="{EFCE901D-9AE6-4007-87A8-CBF3324DA81E}"/>
              </a:ext>
            </a:extLst>
          </p:cNvPr>
          <p:cNvSpPr>
            <a:spLocks noGrp="1"/>
          </p:cNvSpPr>
          <p:nvPr>
            <p:ph idx="1"/>
          </p:nvPr>
        </p:nvSpPr>
        <p:spPr/>
        <p:txBody>
          <a:bodyPr>
            <a:normAutofit lnSpcReduction="10000"/>
          </a:bodyPr>
          <a:lstStyle/>
          <a:p>
            <a:pPr marL="0" indent="0">
              <a:buNone/>
            </a:pPr>
            <a:r>
              <a:rPr lang="it-IT" sz="2400" b="1" dirty="0">
                <a:solidFill>
                  <a:srgbClr val="0070C0"/>
                </a:solidFill>
              </a:rPr>
              <a:t>Target: </a:t>
            </a:r>
          </a:p>
          <a:p>
            <a:r>
              <a:rPr lang="it-IT" sz="2400" dirty="0"/>
              <a:t>Istituti Scolastici di ogni ordine e grado </a:t>
            </a:r>
          </a:p>
          <a:p>
            <a:r>
              <a:rPr lang="it-IT" sz="2400" dirty="0"/>
              <a:t>Enti pubblici e privati che realizzano iniziative di sensibilizzazione e formazione nelle scuole </a:t>
            </a:r>
          </a:p>
          <a:p>
            <a:pPr marL="0" indent="0">
              <a:buNone/>
            </a:pPr>
            <a:endParaRPr lang="it-IT" sz="2400" dirty="0"/>
          </a:p>
          <a:p>
            <a:pPr marL="0" indent="0">
              <a:buNone/>
            </a:pPr>
            <a:r>
              <a:rPr lang="it-IT" sz="2400" b="1" dirty="0">
                <a:solidFill>
                  <a:srgbClr val="0070C0"/>
                </a:solidFill>
              </a:rPr>
              <a:t>Obiettivi:</a:t>
            </a:r>
          </a:p>
          <a:p>
            <a:pPr marL="0" indent="0">
              <a:buNone/>
            </a:pPr>
            <a:r>
              <a:rPr lang="it-IT" sz="2400" dirty="0"/>
              <a:t>Aumento della </a:t>
            </a:r>
            <a:r>
              <a:rPr lang="it-IT" sz="2400" dirty="0">
                <a:solidFill>
                  <a:srgbClr val="006699"/>
                </a:solidFill>
              </a:rPr>
              <a:t>qualità</a:t>
            </a:r>
            <a:r>
              <a:rPr lang="it-IT" sz="2400" dirty="0"/>
              <a:t> e della </a:t>
            </a:r>
            <a:r>
              <a:rPr lang="it-IT" sz="2400" dirty="0">
                <a:solidFill>
                  <a:srgbClr val="006699"/>
                </a:solidFill>
              </a:rPr>
              <a:t>tracciabilità</a:t>
            </a:r>
            <a:r>
              <a:rPr lang="it-IT" sz="2400" dirty="0"/>
              <a:t> degli interventi sviluppati nelle Istituzioni Scolastiche:</a:t>
            </a:r>
          </a:p>
          <a:p>
            <a:r>
              <a:rPr lang="it-IT" sz="2400" dirty="0"/>
              <a:t>Principi per lo </a:t>
            </a:r>
            <a:r>
              <a:rPr lang="it-IT" sz="2400" i="1" dirty="0"/>
              <a:t>sviluppo di progetti che rispondano a standard minimi di qualità</a:t>
            </a:r>
          </a:p>
          <a:p>
            <a:r>
              <a:rPr lang="it-IT" sz="2400" dirty="0"/>
              <a:t>Parametri per la </a:t>
            </a:r>
            <a:r>
              <a:rPr lang="it-IT" sz="2400" i="1" dirty="0"/>
              <a:t>valutazione delle azioni implementate dagli Istituti Scolastici volte alla tutela dei minori a rischio</a:t>
            </a:r>
            <a:r>
              <a:rPr lang="it-IT" sz="2400" dirty="0"/>
              <a:t>.</a:t>
            </a:r>
          </a:p>
          <a:p>
            <a:endParaRPr lang="it-IT" sz="2400" b="1" dirty="0"/>
          </a:p>
          <a:p>
            <a:endParaRPr lang="it-IT" sz="2400" b="1" dirty="0"/>
          </a:p>
          <a:p>
            <a:pPr marL="0" indent="0">
              <a:buNone/>
            </a:pPr>
            <a:endParaRPr lang="it-IT" sz="2400" dirty="0"/>
          </a:p>
          <a:p>
            <a:pPr marL="0" indent="0">
              <a:buNone/>
            </a:pPr>
            <a:endParaRPr lang="en-US" dirty="0"/>
          </a:p>
        </p:txBody>
      </p:sp>
    </p:spTree>
    <p:extLst>
      <p:ext uri="{BB962C8B-B14F-4D97-AF65-F5344CB8AC3E}">
        <p14:creationId xmlns:p14="http://schemas.microsoft.com/office/powerpoint/2010/main" val="2982050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EA29947-5305-4761-BD8E-0F06CB5197C5}"/>
              </a:ext>
            </a:extLst>
          </p:cNvPr>
          <p:cNvSpPr>
            <a:spLocks noGrp="1"/>
          </p:cNvSpPr>
          <p:nvPr>
            <p:ph type="title"/>
          </p:nvPr>
        </p:nvSpPr>
        <p:spPr>
          <a:solidFill>
            <a:srgbClr val="33CCCC"/>
          </a:solidFill>
        </p:spPr>
        <p:txBody>
          <a:bodyPr>
            <a:normAutofit fontScale="90000"/>
          </a:bodyPr>
          <a:lstStyle/>
          <a:p>
            <a:pPr algn="ct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r>
              <a:rPr lang="it-IT" b="1" dirty="0">
                <a:solidFill>
                  <a:schemeClr val="bg1"/>
                </a:solidFill>
                <a:effectLst>
                  <a:outerShdw blurRad="38100" dist="38100" dir="2700000" algn="tl">
                    <a:srgbClr val="000000">
                      <a:alpha val="43137"/>
                    </a:srgbClr>
                  </a:outerShdw>
                </a:effectLst>
              </a:rPr>
              <a:t>LINEE GUIDA</a:t>
            </a:r>
            <a:br>
              <a:rPr lang="it-IT"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PER L’USO POSITIVO DELLE TECNOLOGIE DIGITALI E LA</a:t>
            </a:r>
            <a:br>
              <a:rPr lang="it-IT" sz="2700"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PREVENZIONE DEI RISCHI NELLE SCUOLE</a:t>
            </a: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endParaRPr lang="en-US"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a16="http://schemas.microsoft.com/office/drawing/2014/main" xmlns="" id="{EFCE901D-9AE6-4007-87A8-CBF3324DA81E}"/>
              </a:ext>
            </a:extLst>
          </p:cNvPr>
          <p:cNvSpPr>
            <a:spLocks noGrp="1"/>
          </p:cNvSpPr>
          <p:nvPr>
            <p:ph idx="1"/>
          </p:nvPr>
        </p:nvSpPr>
        <p:spPr>
          <a:xfrm>
            <a:off x="838200" y="2021485"/>
            <a:ext cx="10515600" cy="4704780"/>
          </a:xfrm>
        </p:spPr>
        <p:txBody>
          <a:bodyPr>
            <a:normAutofit fontScale="92500" lnSpcReduction="20000"/>
          </a:bodyPr>
          <a:lstStyle/>
          <a:p>
            <a:pPr marL="0" indent="0" algn="ctr">
              <a:buNone/>
            </a:pPr>
            <a:r>
              <a:rPr lang="it-IT" dirty="0"/>
              <a:t>1.   ADOZIONE DI UNA STRATEGIA INTEGRATA E GLOBALE</a:t>
            </a:r>
          </a:p>
          <a:p>
            <a:pPr marL="0" indent="0" algn="ctr">
              <a:buNone/>
            </a:pPr>
            <a:r>
              <a:rPr lang="it-IT" sz="2000" dirty="0">
                <a:solidFill>
                  <a:srgbClr val="0070C0"/>
                </a:solidFill>
              </a:rPr>
              <a:t>- </a:t>
            </a:r>
            <a:r>
              <a:rPr lang="it-IT" sz="2200" dirty="0">
                <a:solidFill>
                  <a:srgbClr val="0070C0"/>
                </a:solidFill>
              </a:rPr>
              <a:t>Coinvolgimento di tutti gli attori scolastici  - Alleanza scuola-famiglia  - Adozione e-policy </a:t>
            </a:r>
          </a:p>
          <a:p>
            <a:pPr marL="0" indent="0" algn="ctr">
              <a:buNone/>
            </a:pPr>
            <a:r>
              <a:rPr lang="it-IT" sz="2200" dirty="0">
                <a:solidFill>
                  <a:srgbClr val="0070C0"/>
                </a:solidFill>
              </a:rPr>
              <a:t>-  Sviluppo di un curriculo digitale trasversale  - Formazione </a:t>
            </a:r>
          </a:p>
          <a:p>
            <a:pPr algn="ctr"/>
            <a:endParaRPr lang="it-IT" sz="2000" dirty="0"/>
          </a:p>
          <a:p>
            <a:pPr marL="0" indent="0" algn="ctr">
              <a:buNone/>
            </a:pPr>
            <a:r>
              <a:rPr lang="it-IT" dirty="0"/>
              <a:t>2.   ADOZIONE DI UNA POLITICA DI PREVENZIONE </a:t>
            </a:r>
          </a:p>
          <a:p>
            <a:pPr algn="ctr">
              <a:buFontTx/>
              <a:buChar char="-"/>
            </a:pPr>
            <a:r>
              <a:rPr lang="it-IT" sz="2200" dirty="0">
                <a:solidFill>
                  <a:srgbClr val="0070C0"/>
                </a:solidFill>
              </a:rPr>
              <a:t>Promozione di interventi educativi e azioni a supporto</a:t>
            </a:r>
          </a:p>
          <a:p>
            <a:pPr algn="ctr">
              <a:buFontTx/>
              <a:buChar char="-"/>
            </a:pPr>
            <a:r>
              <a:rPr lang="it-IT" sz="2200" dirty="0">
                <a:solidFill>
                  <a:srgbClr val="0070C0"/>
                </a:solidFill>
              </a:rPr>
              <a:t>Multidisciplinarietà e alta qualificazione delle figure coinvolte  - Adozione di un sistema di tutela dei minori </a:t>
            </a:r>
          </a:p>
          <a:p>
            <a:pPr algn="ctr">
              <a:buFontTx/>
              <a:buChar char="-"/>
            </a:pPr>
            <a:endParaRPr lang="it-IT" sz="2000" dirty="0">
              <a:solidFill>
                <a:srgbClr val="0070C0"/>
              </a:solidFill>
            </a:endParaRPr>
          </a:p>
          <a:p>
            <a:pPr marL="0" indent="0" algn="ctr">
              <a:buNone/>
            </a:pPr>
            <a:r>
              <a:rPr lang="it-IT" dirty="0"/>
              <a:t>3.   SEGNALAZIONE E PRESA IN CARICO DI SITUAZIONI POTENZIALMENTE A RISCHIO</a:t>
            </a:r>
          </a:p>
          <a:p>
            <a:pPr marL="0" indent="0" algn="ctr">
              <a:buNone/>
            </a:pPr>
            <a:r>
              <a:rPr lang="it-IT" sz="2400" dirty="0"/>
              <a:t>- </a:t>
            </a:r>
            <a:r>
              <a:rPr lang="it-IT" sz="2200" dirty="0">
                <a:solidFill>
                  <a:srgbClr val="0070C0"/>
                </a:solidFill>
              </a:rPr>
              <a:t>Creazione e implementazione di procedure per la segnalazione e gestione di problemi </a:t>
            </a:r>
          </a:p>
          <a:p>
            <a:pPr marL="0" indent="0" algn="ctr">
              <a:buNone/>
            </a:pPr>
            <a:r>
              <a:rPr lang="it-IT" sz="2200" dirty="0">
                <a:solidFill>
                  <a:srgbClr val="0070C0"/>
                </a:solidFill>
              </a:rPr>
              <a:t>- Condivisione delle suddette procedure tra tutti gli attori scolastici </a:t>
            </a:r>
          </a:p>
          <a:p>
            <a:pPr algn="ctr"/>
            <a:endParaRPr lang="en-US" dirty="0"/>
          </a:p>
        </p:txBody>
      </p:sp>
    </p:spTree>
    <p:extLst>
      <p:ext uri="{BB962C8B-B14F-4D97-AF65-F5344CB8AC3E}">
        <p14:creationId xmlns:p14="http://schemas.microsoft.com/office/powerpoint/2010/main" val="348626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EA29947-5305-4761-BD8E-0F06CB5197C5}"/>
              </a:ext>
            </a:extLst>
          </p:cNvPr>
          <p:cNvSpPr>
            <a:spLocks noGrp="1"/>
          </p:cNvSpPr>
          <p:nvPr>
            <p:ph type="title"/>
          </p:nvPr>
        </p:nvSpPr>
        <p:spPr>
          <a:solidFill>
            <a:srgbClr val="33CCCC"/>
          </a:solidFill>
        </p:spPr>
        <p:txBody>
          <a:bodyPr>
            <a:normAutofit fontScale="90000"/>
          </a:bodyPr>
          <a:lstStyle/>
          <a:p>
            <a:pPr algn="ct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r>
              <a:rPr lang="it-IT" b="1" dirty="0">
                <a:solidFill>
                  <a:schemeClr val="bg1"/>
                </a:solidFill>
                <a:effectLst>
                  <a:outerShdw blurRad="38100" dist="38100" dir="2700000" algn="tl">
                    <a:srgbClr val="000000">
                      <a:alpha val="43137"/>
                    </a:srgbClr>
                  </a:outerShdw>
                </a:effectLst>
              </a:rPr>
              <a:t>LINEE GUIDA</a:t>
            </a:r>
            <a:br>
              <a:rPr lang="it-IT"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PER L’USO POSITIVO DELLE TECNOLOGIE DIGITALI E LA</a:t>
            </a:r>
            <a:br>
              <a:rPr lang="it-IT" sz="2700"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PREVENZIONE DEI RISCHI NELLE SCUOLE</a:t>
            </a: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endParaRPr lang="en-US"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a16="http://schemas.microsoft.com/office/drawing/2014/main" xmlns="" id="{EFCE901D-9AE6-4007-87A8-CBF3324DA81E}"/>
              </a:ext>
            </a:extLst>
          </p:cNvPr>
          <p:cNvSpPr>
            <a:spLocks noGrp="1"/>
          </p:cNvSpPr>
          <p:nvPr>
            <p:ph idx="1"/>
          </p:nvPr>
        </p:nvSpPr>
        <p:spPr>
          <a:xfrm>
            <a:off x="838200" y="2369809"/>
            <a:ext cx="10515600" cy="4351338"/>
          </a:xfrm>
        </p:spPr>
        <p:txBody>
          <a:bodyPr/>
          <a:lstStyle/>
          <a:p>
            <a:pPr marL="0" indent="0" algn="ctr">
              <a:buNone/>
            </a:pPr>
            <a:r>
              <a:rPr lang="it-IT" sz="2600" dirty="0"/>
              <a:t>4.   VALUTAZIONE DEI BISOGNI E DEFINIZIONE DEGLI OBIETTIVI</a:t>
            </a:r>
          </a:p>
          <a:p>
            <a:pPr marL="0" indent="0" algn="ctr">
              <a:buNone/>
            </a:pPr>
            <a:r>
              <a:rPr lang="it-IT" sz="2000" dirty="0">
                <a:solidFill>
                  <a:srgbClr val="0070C0"/>
                </a:solidFill>
              </a:rPr>
              <a:t>-  </a:t>
            </a:r>
            <a:r>
              <a:rPr lang="en-US" sz="2000" dirty="0" err="1">
                <a:solidFill>
                  <a:srgbClr val="0070C0"/>
                </a:solidFill>
              </a:rPr>
              <a:t>Valutazione</a:t>
            </a:r>
            <a:r>
              <a:rPr lang="en-US" sz="2000" dirty="0">
                <a:solidFill>
                  <a:srgbClr val="0070C0"/>
                </a:solidFill>
              </a:rPr>
              <a:t> </a:t>
            </a:r>
            <a:r>
              <a:rPr lang="en-US" sz="2000" dirty="0" err="1">
                <a:solidFill>
                  <a:srgbClr val="0070C0"/>
                </a:solidFill>
              </a:rPr>
              <a:t>preliminare</a:t>
            </a:r>
            <a:r>
              <a:rPr lang="en-US" sz="2000" dirty="0">
                <a:solidFill>
                  <a:srgbClr val="0070C0"/>
                </a:solidFill>
              </a:rPr>
              <a:t> </a:t>
            </a:r>
            <a:r>
              <a:rPr lang="en-US" sz="2000" dirty="0" err="1">
                <a:solidFill>
                  <a:srgbClr val="0070C0"/>
                </a:solidFill>
              </a:rPr>
              <a:t>dei</a:t>
            </a:r>
            <a:r>
              <a:rPr lang="en-US" sz="2000" dirty="0">
                <a:solidFill>
                  <a:srgbClr val="0070C0"/>
                </a:solidFill>
              </a:rPr>
              <a:t> </a:t>
            </a:r>
            <a:r>
              <a:rPr lang="en-US" sz="2000" dirty="0" err="1">
                <a:solidFill>
                  <a:srgbClr val="0070C0"/>
                </a:solidFill>
              </a:rPr>
              <a:t>bisogni</a:t>
            </a:r>
            <a:r>
              <a:rPr lang="en-US" sz="2000" dirty="0">
                <a:solidFill>
                  <a:srgbClr val="0070C0"/>
                </a:solidFill>
              </a:rPr>
              <a:t>  - </a:t>
            </a:r>
            <a:r>
              <a:rPr lang="it-IT" sz="2000" dirty="0">
                <a:solidFill>
                  <a:srgbClr val="0070C0"/>
                </a:solidFill>
              </a:rPr>
              <a:t>Definizione chiara degli obiettivi degli interventi</a:t>
            </a:r>
          </a:p>
          <a:p>
            <a:pPr algn="ctr">
              <a:buFontTx/>
              <a:buChar char="-"/>
            </a:pPr>
            <a:r>
              <a:rPr lang="it-IT" sz="2000" dirty="0">
                <a:solidFill>
                  <a:srgbClr val="0070C0"/>
                </a:solidFill>
              </a:rPr>
              <a:t>Condivisione dei presupposti, degli obiettivi, delle procedure, dei risultati attesi</a:t>
            </a:r>
          </a:p>
          <a:p>
            <a:pPr algn="ctr">
              <a:buFontTx/>
              <a:buChar char="-"/>
            </a:pPr>
            <a:endParaRPr lang="it-IT" sz="2000" dirty="0">
              <a:solidFill>
                <a:srgbClr val="0070C0"/>
              </a:solidFill>
            </a:endParaRPr>
          </a:p>
          <a:p>
            <a:pPr marL="514350" indent="-514350" algn="ctr">
              <a:buAutoNum type="arabicPeriod" startAt="5"/>
            </a:pPr>
            <a:r>
              <a:rPr lang="en-US" sz="2600" dirty="0"/>
              <a:t>APPROCCIO METODOLOGICO</a:t>
            </a:r>
          </a:p>
          <a:p>
            <a:pPr marL="0" indent="0" algn="ctr">
              <a:buNone/>
            </a:pPr>
            <a:r>
              <a:rPr lang="en-US" sz="2000" dirty="0">
                <a:solidFill>
                  <a:srgbClr val="0070C0"/>
                </a:solidFill>
              </a:rPr>
              <a:t>- </a:t>
            </a:r>
            <a:r>
              <a:rPr lang="it-IT" sz="2000" dirty="0">
                <a:solidFill>
                  <a:srgbClr val="0070C0"/>
                </a:solidFill>
              </a:rPr>
              <a:t>Promozione dell'educazione al rispetto  - Sviluppo del pensiero critico   - Promozione dell’Educazione Civica Digitale</a:t>
            </a:r>
          </a:p>
          <a:p>
            <a:pPr algn="ctr">
              <a:buFontTx/>
              <a:buChar char="-"/>
            </a:pPr>
            <a:endParaRPr lang="en-US" sz="2000" dirty="0">
              <a:solidFill>
                <a:srgbClr val="0070C0"/>
              </a:solidFill>
            </a:endParaRPr>
          </a:p>
        </p:txBody>
      </p:sp>
    </p:spTree>
    <p:extLst>
      <p:ext uri="{BB962C8B-B14F-4D97-AF65-F5344CB8AC3E}">
        <p14:creationId xmlns:p14="http://schemas.microsoft.com/office/powerpoint/2010/main" val="383924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EA29947-5305-4761-BD8E-0F06CB5197C5}"/>
              </a:ext>
            </a:extLst>
          </p:cNvPr>
          <p:cNvSpPr>
            <a:spLocks noGrp="1"/>
          </p:cNvSpPr>
          <p:nvPr>
            <p:ph type="title"/>
          </p:nvPr>
        </p:nvSpPr>
        <p:spPr>
          <a:solidFill>
            <a:srgbClr val="33CCCC"/>
          </a:solidFill>
        </p:spPr>
        <p:txBody>
          <a:bodyPr>
            <a:normAutofit fontScale="90000"/>
          </a:bodyPr>
          <a:lstStyle/>
          <a:p>
            <a:pPr algn="ct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r>
              <a:rPr lang="it-IT" b="1" dirty="0">
                <a:solidFill>
                  <a:schemeClr val="bg1"/>
                </a:solidFill>
                <a:effectLst>
                  <a:outerShdw blurRad="38100" dist="38100" dir="2700000" algn="tl">
                    <a:srgbClr val="000000">
                      <a:alpha val="43137"/>
                    </a:srgbClr>
                  </a:outerShdw>
                </a:effectLst>
              </a:rPr>
              <a:t>LINEE GUIDA</a:t>
            </a:r>
            <a:br>
              <a:rPr lang="it-IT"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PER L’USO POSITIVO DELLE TECNOLOGIE DIGITALI E LA</a:t>
            </a:r>
            <a:br>
              <a:rPr lang="it-IT" sz="2700" b="1" dirty="0">
                <a:solidFill>
                  <a:schemeClr val="bg1"/>
                </a:solidFill>
                <a:effectLst>
                  <a:outerShdw blurRad="38100" dist="38100" dir="2700000" algn="tl">
                    <a:srgbClr val="000000">
                      <a:alpha val="43137"/>
                    </a:srgbClr>
                  </a:outerShdw>
                </a:effectLst>
              </a:rPr>
            </a:br>
            <a:r>
              <a:rPr lang="it-IT" sz="2700" b="1" dirty="0">
                <a:solidFill>
                  <a:schemeClr val="bg1"/>
                </a:solidFill>
                <a:effectLst>
                  <a:outerShdw blurRad="38100" dist="38100" dir="2700000" algn="tl">
                    <a:srgbClr val="000000">
                      <a:alpha val="43137"/>
                    </a:srgbClr>
                  </a:outerShdw>
                </a:effectLst>
              </a:rPr>
              <a:t>PREVENZIONE DEI RISCHI NELLE SCUOLE</a:t>
            </a:r>
            <a:r>
              <a:rPr lang="it-IT" b="1" dirty="0">
                <a:solidFill>
                  <a:schemeClr val="bg1"/>
                </a:solidFill>
                <a:effectLst>
                  <a:outerShdw blurRad="38100" dist="38100" dir="2700000" algn="tl">
                    <a:srgbClr val="000000">
                      <a:alpha val="43137"/>
                    </a:srgbClr>
                  </a:outerShdw>
                </a:effectLst>
              </a:rPr>
              <a:t/>
            </a:r>
            <a:br>
              <a:rPr lang="it-IT" b="1" dirty="0">
                <a:solidFill>
                  <a:schemeClr val="bg1"/>
                </a:solidFill>
                <a:effectLst>
                  <a:outerShdw blurRad="38100" dist="38100" dir="2700000" algn="tl">
                    <a:srgbClr val="000000">
                      <a:alpha val="43137"/>
                    </a:srgbClr>
                  </a:outerShdw>
                </a:effectLst>
              </a:rPr>
            </a:br>
            <a:endParaRPr lang="en-US" b="1" dirty="0">
              <a:solidFill>
                <a:schemeClr val="bg1"/>
              </a:solidFill>
              <a:effectLst>
                <a:outerShdw blurRad="38100" dist="38100" dir="2700000" algn="tl">
                  <a:srgbClr val="000000">
                    <a:alpha val="43137"/>
                  </a:srgbClr>
                </a:outerShdw>
              </a:effectLst>
            </a:endParaRPr>
          </a:p>
        </p:txBody>
      </p:sp>
      <p:sp>
        <p:nvSpPr>
          <p:cNvPr id="3" name="Segnaposto contenuto 2">
            <a:extLst>
              <a:ext uri="{FF2B5EF4-FFF2-40B4-BE49-F238E27FC236}">
                <a16:creationId xmlns:a16="http://schemas.microsoft.com/office/drawing/2014/main" xmlns="" id="{EFCE901D-9AE6-4007-87A8-CBF3324DA81E}"/>
              </a:ext>
            </a:extLst>
          </p:cNvPr>
          <p:cNvSpPr>
            <a:spLocks noGrp="1"/>
          </p:cNvSpPr>
          <p:nvPr>
            <p:ph idx="1"/>
          </p:nvPr>
        </p:nvSpPr>
        <p:spPr>
          <a:xfrm>
            <a:off x="838200" y="1974215"/>
            <a:ext cx="10515600" cy="4351338"/>
          </a:xfrm>
        </p:spPr>
        <p:txBody>
          <a:bodyPr/>
          <a:lstStyle/>
          <a:p>
            <a:pPr marL="0" indent="0" algn="ctr">
              <a:buNone/>
            </a:pPr>
            <a:endParaRPr lang="en-US" sz="2000" dirty="0">
              <a:solidFill>
                <a:srgbClr val="0070C0"/>
              </a:solidFill>
            </a:endParaRPr>
          </a:p>
          <a:p>
            <a:pPr marL="0" indent="0" algn="ctr">
              <a:buNone/>
            </a:pPr>
            <a:r>
              <a:rPr lang="en-US" sz="2600" dirty="0"/>
              <a:t>6. </a:t>
            </a:r>
            <a:r>
              <a:rPr lang="it-IT" sz="2600" dirty="0"/>
              <a:t>VALUTAZIONE DEGLI INTERVENTI AL FINE DI PROMUOVERE PRATICHE DI COMPROVATA EFFICACIA </a:t>
            </a:r>
            <a:r>
              <a:rPr lang="en-US" sz="2600" dirty="0"/>
              <a:t> </a:t>
            </a:r>
          </a:p>
          <a:p>
            <a:pPr marL="0" indent="0" algn="ctr">
              <a:buNone/>
            </a:pPr>
            <a:r>
              <a:rPr lang="en-US" sz="2000" dirty="0">
                <a:solidFill>
                  <a:srgbClr val="0070C0"/>
                </a:solidFill>
              </a:rPr>
              <a:t>- </a:t>
            </a:r>
            <a:r>
              <a:rPr lang="it-IT" sz="2000" dirty="0">
                <a:solidFill>
                  <a:srgbClr val="0070C0"/>
                </a:solidFill>
              </a:rPr>
              <a:t>Utilizzo di criteri di valutazione e monitoraggio definiti, esplicitati e condivisi </a:t>
            </a:r>
          </a:p>
          <a:p>
            <a:pPr marL="0" indent="0" algn="ctr">
              <a:buNone/>
            </a:pPr>
            <a:r>
              <a:rPr lang="it-IT" sz="2000" dirty="0">
                <a:solidFill>
                  <a:srgbClr val="0070C0"/>
                </a:solidFill>
              </a:rPr>
              <a:t>-  Scelta di programmi, percorsi, progetti e strumenti che siano già stati valutati come efficaci</a:t>
            </a:r>
          </a:p>
          <a:p>
            <a:pPr algn="ctr">
              <a:buFontTx/>
              <a:buChar char="-"/>
            </a:pPr>
            <a:r>
              <a:rPr lang="it-IT" sz="2000" dirty="0">
                <a:solidFill>
                  <a:srgbClr val="0070C0"/>
                </a:solidFill>
              </a:rPr>
              <a:t>Condivisione dei risultati effettivamente raggiunti all’interno della comunità scolastica</a:t>
            </a:r>
          </a:p>
          <a:p>
            <a:pPr algn="ctr">
              <a:buFontTx/>
              <a:buChar char="-"/>
            </a:pPr>
            <a:endParaRPr lang="en-US" sz="2000" dirty="0">
              <a:solidFill>
                <a:srgbClr val="0070C0"/>
              </a:solidFill>
            </a:endParaRPr>
          </a:p>
          <a:p>
            <a:pPr marL="0" indent="0" algn="ctr">
              <a:buNone/>
            </a:pPr>
            <a:r>
              <a:rPr lang="it-IT" sz="2600" dirty="0"/>
              <a:t>7. PROTEZIONE DEI DATI PERSONALI</a:t>
            </a:r>
          </a:p>
          <a:p>
            <a:pPr algn="ctr">
              <a:buFontTx/>
              <a:buChar char="-"/>
            </a:pPr>
            <a:r>
              <a:rPr lang="it-IT" sz="2000" dirty="0">
                <a:solidFill>
                  <a:srgbClr val="0070C0"/>
                </a:solidFill>
              </a:rPr>
              <a:t>Adeguamento  e aggiornamento delle informative finalizzate all’acquisizione del consenso genitoriale in relazione al Regolamento Generale sulla Protezione dei Dati Personali (GDPR)</a:t>
            </a:r>
          </a:p>
          <a:p>
            <a:pPr algn="ctr">
              <a:buFontTx/>
              <a:buChar char="-"/>
            </a:pPr>
            <a:endParaRPr lang="en-US" sz="2000" dirty="0"/>
          </a:p>
        </p:txBody>
      </p:sp>
    </p:spTree>
    <p:extLst>
      <p:ext uri="{BB962C8B-B14F-4D97-AF65-F5344CB8AC3E}">
        <p14:creationId xmlns:p14="http://schemas.microsoft.com/office/powerpoint/2010/main" val="14542538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TotalTime>
  <Words>1363</Words>
  <Application>Microsoft Office PowerPoint</Application>
  <PresentationFormat>Personalizzato</PresentationFormat>
  <Paragraphs>104</Paragraphs>
  <Slides>6</Slides>
  <Notes>6</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LINEE GUIDA</vt:lpstr>
      <vt:lpstr>Verso le nuove Linee Guida</vt:lpstr>
      <vt:lpstr>Target e Obiettivi </vt:lpstr>
      <vt:lpstr> LINEE GUIDA PER L’USO POSITIVO DELLE TECNOLOGIE DIGITALI E LA PREVENZIONE DEI RISCHI NELLE SCUOLE </vt:lpstr>
      <vt:lpstr> LINEE GUIDA PER L’USO POSITIVO DELLE TECNOLOGIE DIGITALI E LA PREVENZIONE DEI RISCHI NELLE SCUOLE </vt:lpstr>
      <vt:lpstr> LINEE GUIDA PER L’USO POSITIVO DELLE TECNOLOGIE DIGITALI E LA PREVENZIONE DEI RISCHI NELLE SCUOLE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PROPOSTA DELLE LINEE GUIDA A DIRIGENTI E INSEGNANTI:</dc:title>
  <dc:creator>UNIFI- FORLILPSI</dc:creator>
  <cp:lastModifiedBy>Administrator</cp:lastModifiedBy>
  <cp:revision>123</cp:revision>
  <dcterms:created xsi:type="dcterms:W3CDTF">2019-01-16T17:16:22Z</dcterms:created>
  <dcterms:modified xsi:type="dcterms:W3CDTF">2019-02-01T08:21:13Z</dcterms:modified>
</cp:coreProperties>
</file>