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74" r:id="rId3"/>
    <p:sldId id="275" r:id="rId4"/>
    <p:sldId id="282" r:id="rId5"/>
    <p:sldId id="277" r:id="rId6"/>
    <p:sldId id="278" r:id="rId7"/>
    <p:sldId id="279" r:id="rId8"/>
    <p:sldId id="280" r:id="rId9"/>
    <p:sldId id="285" r:id="rId10"/>
    <p:sldId id="287" r:id="rId11"/>
    <p:sldId id="288" r:id="rId12"/>
    <p:sldId id="289" r:id="rId13"/>
    <p:sldId id="290" r:id="rId14"/>
    <p:sldId id="271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B2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06"/>
    <p:restoredTop sz="94595"/>
  </p:normalViewPr>
  <p:slideViewPr>
    <p:cSldViewPr snapToGrid="0" snapToObjects="1">
      <p:cViewPr varScale="1">
        <p:scale>
          <a:sx n="122" d="100"/>
          <a:sy n="122" d="100"/>
        </p:scale>
        <p:origin x="138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8F7D86-0EE0-EB46-AFAB-86FA1E98BF34}" type="datetimeFigureOut">
              <a:rPr lang="it-IT" smtClean="0"/>
              <a:t>13/02/18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9CE3D1-6616-074E-984A-A8945BCBF0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4990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47C0-B5EE-E24A-950A-0F3A662EAF58}" type="datetimeFigureOut">
              <a:rPr lang="it-IT" smtClean="0"/>
              <a:t>13/02/18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FE01A-F17E-7D46-87FE-55397AABDDD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8409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38917F8-702D-784B-B413-9AFEABC573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72000" y="197136"/>
            <a:ext cx="4302125" cy="588168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8" name="Title 17">
            <a:extLst>
              <a:ext uri="{FF2B5EF4-FFF2-40B4-BE49-F238E27FC236}">
                <a16:creationId xmlns:a16="http://schemas.microsoft.com/office/drawing/2014/main" id="{813B5258-08F8-9F45-905C-D03ADF36F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013" y="197136"/>
            <a:ext cx="3704359" cy="644528"/>
          </a:xfrm>
          <a:prstGeom prst="rect">
            <a:avLst/>
          </a:prstGeom>
          <a:solidFill>
            <a:srgbClr val="FFC000">
              <a:alpha val="88000"/>
            </a:srgbClr>
          </a:solidFill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08750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06981" y="177261"/>
            <a:ext cx="5024005" cy="60425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547C0-B5EE-E24A-950A-0F3A662EAF58}" type="datetimeFigureOut">
              <a:rPr lang="it-IT" smtClean="0"/>
              <a:t>13/02/18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FE01A-F17E-7D46-87FE-55397AABDDD0}" type="slidenum">
              <a:rPr lang="it-IT" smtClean="0"/>
              <a:t>‹#›</a:t>
            </a:fld>
            <a:endParaRPr lang="it-IT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5AB8C3-4EC0-934F-83B0-D6FB6856286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285"/>
          <a:stretch/>
        </p:blipFill>
        <p:spPr>
          <a:xfrm>
            <a:off x="0" y="5507182"/>
            <a:ext cx="9144000" cy="1350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919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B7557A5-3AB3-1C48-9769-718D84CFE06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9" r="2078"/>
          <a:stretch/>
        </p:blipFill>
        <p:spPr>
          <a:xfrm>
            <a:off x="0" y="576695"/>
            <a:ext cx="9144000" cy="585008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22F50C9-91EF-CA4D-8CD2-EDBB7238ED19}"/>
              </a:ext>
            </a:extLst>
          </p:cNvPr>
          <p:cNvSpPr/>
          <p:nvPr/>
        </p:nvSpPr>
        <p:spPr>
          <a:xfrm>
            <a:off x="0" y="6426777"/>
            <a:ext cx="9144000" cy="431223"/>
          </a:xfrm>
          <a:prstGeom prst="rect">
            <a:avLst/>
          </a:prstGeom>
          <a:solidFill>
            <a:srgbClr val="F5B2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F0CC77-DA63-3A4B-9B5F-E8E232670B34}"/>
              </a:ext>
            </a:extLst>
          </p:cNvPr>
          <p:cNvSpPr/>
          <p:nvPr/>
        </p:nvSpPr>
        <p:spPr>
          <a:xfrm>
            <a:off x="0" y="0"/>
            <a:ext cx="9144000" cy="1194955"/>
          </a:xfrm>
          <a:prstGeom prst="rect">
            <a:avLst/>
          </a:prstGeom>
          <a:solidFill>
            <a:srgbClr val="F5B2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ED86E45-7FA5-9E4A-8F5B-E325C8290EE5}"/>
              </a:ext>
            </a:extLst>
          </p:cNvPr>
          <p:cNvSpPr/>
          <p:nvPr/>
        </p:nvSpPr>
        <p:spPr>
          <a:xfrm>
            <a:off x="0" y="5476009"/>
            <a:ext cx="9144000" cy="787111"/>
          </a:xfrm>
          <a:prstGeom prst="rect">
            <a:avLst/>
          </a:prstGeom>
          <a:solidFill>
            <a:srgbClr val="F5B2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9FAD305-F711-8C47-B04B-1BF192644E84}"/>
              </a:ext>
            </a:extLst>
          </p:cNvPr>
          <p:cNvSpPr/>
          <p:nvPr/>
        </p:nvSpPr>
        <p:spPr>
          <a:xfrm>
            <a:off x="0" y="5114925"/>
            <a:ext cx="4644737" cy="431223"/>
          </a:xfrm>
          <a:prstGeom prst="rect">
            <a:avLst/>
          </a:prstGeom>
          <a:solidFill>
            <a:srgbClr val="F5B2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7FD4822-E82A-7C45-B0FE-2C90F9F16746}"/>
              </a:ext>
            </a:extLst>
          </p:cNvPr>
          <p:cNvSpPr txBox="1"/>
          <p:nvPr/>
        </p:nvSpPr>
        <p:spPr>
          <a:xfrm>
            <a:off x="5710331" y="6032287"/>
            <a:ext cx="3182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i="1" dirty="0">
                <a:solidFill>
                  <a:schemeClr val="bg1"/>
                </a:solidFill>
              </a:rPr>
              <a:t>Firenze, 6 febbraio 2018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0B7C2C6-BDA0-904C-ABD9-2BBA5695C8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9" t="81143" r="76185"/>
          <a:stretch/>
        </p:blipFill>
        <p:spPr>
          <a:xfrm>
            <a:off x="0" y="5738380"/>
            <a:ext cx="2213264" cy="1103168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8FC41837-51A5-1E41-B4AA-D3D7F48DBE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31222"/>
            <a:ext cx="4644737" cy="6141027"/>
          </a:xfrm>
        </p:spPr>
        <p:txBody>
          <a:bodyPr>
            <a:noAutofit/>
          </a:bodyPr>
          <a:lstStyle/>
          <a:p>
            <a:r>
              <a:rPr lang="it-IT" sz="5000" b="1" dirty="0">
                <a:solidFill>
                  <a:schemeClr val="bg1"/>
                </a:solidFill>
              </a:rPr>
              <a:t>Frammenti di una connessione amorosa</a:t>
            </a:r>
          </a:p>
          <a:p>
            <a:r>
              <a:rPr lang="it-IT" sz="3200" b="1" dirty="0">
                <a:solidFill>
                  <a:schemeClr val="bg1"/>
                </a:solidFill>
              </a:rPr>
              <a:t>Intimità, sessualità e media digitali</a:t>
            </a:r>
          </a:p>
          <a:p>
            <a:endParaRPr lang="it-IT" sz="2800" b="1" dirty="0">
              <a:solidFill>
                <a:schemeClr val="bg1"/>
              </a:solidFill>
            </a:endParaRPr>
          </a:p>
          <a:p>
            <a:r>
              <a:rPr lang="it-IT" dirty="0">
                <a:solidFill>
                  <a:schemeClr val="bg1"/>
                </a:solidFill>
              </a:rPr>
              <a:t>Cosimo Marco Scarcelli, </a:t>
            </a:r>
            <a:r>
              <a:rPr lang="it-IT" dirty="0" err="1">
                <a:solidFill>
                  <a:schemeClr val="bg1"/>
                </a:solidFill>
              </a:rPr>
              <a:t>PhD</a:t>
            </a:r>
            <a:endParaRPr lang="it-IT" dirty="0">
              <a:solidFill>
                <a:schemeClr val="bg1"/>
              </a:solidFill>
            </a:endParaRPr>
          </a:p>
          <a:p>
            <a:r>
              <a:rPr lang="it-IT" dirty="0">
                <a:solidFill>
                  <a:schemeClr val="bg1"/>
                </a:solidFill>
              </a:rPr>
              <a:t>(Università IUSVE – Venezia)</a:t>
            </a:r>
          </a:p>
        </p:txBody>
      </p:sp>
    </p:spTree>
    <p:extLst>
      <p:ext uri="{BB962C8B-B14F-4D97-AF65-F5344CB8AC3E}">
        <p14:creationId xmlns:p14="http://schemas.microsoft.com/office/powerpoint/2010/main" val="840946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662AAFF-CC10-0B48-8923-B3F11EF3F33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72000" y="197136"/>
            <a:ext cx="4302125" cy="5881689"/>
          </a:xfrm>
        </p:spPr>
        <p:txBody>
          <a:bodyPr/>
          <a:lstStyle/>
          <a:p>
            <a:pPr>
              <a:buSzPct val="100000"/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</a:pPr>
            <a:r>
              <a:rPr lang="it-IT" dirty="0">
                <a:solidFill>
                  <a:srgbClr val="C00000"/>
                </a:solidFill>
              </a:rPr>
              <a:t>Doppio standard </a:t>
            </a:r>
            <a:r>
              <a:rPr lang="it-IT" dirty="0"/>
              <a:t>o doppia morale</a:t>
            </a:r>
          </a:p>
          <a:p>
            <a:pPr>
              <a:buSzPct val="100000"/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</a:pPr>
            <a:endParaRPr lang="it-IT" dirty="0"/>
          </a:p>
          <a:p>
            <a:pPr>
              <a:buSzPct val="100000"/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</a:pPr>
            <a:r>
              <a:rPr lang="it-IT" dirty="0"/>
              <a:t>1964 (Germi) </a:t>
            </a:r>
            <a:r>
              <a:rPr lang="mr-IN" dirty="0"/>
              <a:t>–</a:t>
            </a:r>
            <a:r>
              <a:rPr lang="it-IT" dirty="0"/>
              <a:t> 2014 (</a:t>
            </a:r>
            <a:r>
              <a:rPr lang="it-IT" dirty="0" err="1"/>
              <a:t>Lippmann</a:t>
            </a:r>
            <a:r>
              <a:rPr lang="it-IT" dirty="0"/>
              <a:t> &amp; Campbell)</a:t>
            </a:r>
          </a:p>
          <a:p>
            <a:pPr>
              <a:buSzPct val="100000"/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</a:pPr>
            <a:endParaRPr lang="it-IT" dirty="0"/>
          </a:p>
          <a:p>
            <a:pPr>
              <a:buSzPct val="100000"/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</a:pPr>
            <a:r>
              <a:rPr lang="it-IT" dirty="0">
                <a:solidFill>
                  <a:srgbClr val="C00000"/>
                </a:solidFill>
              </a:rPr>
              <a:t>Diversa</a:t>
            </a:r>
            <a:r>
              <a:rPr lang="it-IT" dirty="0"/>
              <a:t> valutazione sociale della pratica</a:t>
            </a:r>
          </a:p>
          <a:p>
            <a:pPr>
              <a:buSzPct val="100000"/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</a:pPr>
            <a:endParaRPr lang="it-IT" dirty="0"/>
          </a:p>
          <a:p>
            <a:pPr>
              <a:buSzPct val="100000"/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</a:pPr>
            <a:r>
              <a:rPr lang="it-IT" dirty="0">
                <a:solidFill>
                  <a:srgbClr val="C00000"/>
                </a:solidFill>
              </a:rPr>
              <a:t>Ragazze</a:t>
            </a:r>
            <a:r>
              <a:rPr lang="it-IT" dirty="0"/>
              <a:t> </a:t>
            </a:r>
            <a:r>
              <a:rPr lang="mr-IN" dirty="0"/>
              <a:t>–</a:t>
            </a:r>
            <a:r>
              <a:rPr lang="it-IT" dirty="0"/>
              <a:t> il gioco in perdita</a:t>
            </a:r>
          </a:p>
          <a:p>
            <a:pPr>
              <a:buSzPct val="100000"/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</a:pPr>
            <a:r>
              <a:rPr lang="it-IT" dirty="0">
                <a:solidFill>
                  <a:srgbClr val="C00000"/>
                </a:solidFill>
              </a:rPr>
              <a:t>Ragazzi</a:t>
            </a:r>
            <a:r>
              <a:rPr lang="it-IT" dirty="0"/>
              <a:t> – subculture maschili online</a:t>
            </a:r>
          </a:p>
          <a:p>
            <a:endParaRPr lang="it-IT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4A237C9-F3B1-4F4E-9276-11464DA02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it-IT" dirty="0"/>
              <a:t>SEXTING</a:t>
            </a:r>
          </a:p>
        </p:txBody>
      </p:sp>
    </p:spTree>
    <p:extLst>
      <p:ext uri="{BB962C8B-B14F-4D97-AF65-F5344CB8AC3E}">
        <p14:creationId xmlns:p14="http://schemas.microsoft.com/office/powerpoint/2010/main" val="3022422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185AAB0-45EA-4C4C-BBA4-7FC307944C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it-IT" dirty="0">
                <a:solidFill>
                  <a:srgbClr val="C00000"/>
                </a:solidFill>
              </a:rPr>
              <a:t>No</a:t>
            </a:r>
            <a:r>
              <a:rPr lang="it-IT" dirty="0"/>
              <a:t> alla dicotomia ragazzi media competenti/ragazzi incapaci </a:t>
            </a:r>
          </a:p>
          <a:p>
            <a:endParaRPr lang="it-IT" sz="1600" dirty="0"/>
          </a:p>
          <a:p>
            <a:r>
              <a:rPr lang="it-IT" dirty="0"/>
              <a:t>Riconoscere il </a:t>
            </a:r>
            <a:r>
              <a:rPr lang="it-IT" dirty="0">
                <a:solidFill>
                  <a:srgbClr val="C00000"/>
                </a:solidFill>
              </a:rPr>
              <a:t>continuum online-offline</a:t>
            </a:r>
            <a:r>
              <a:rPr lang="it-IT" dirty="0"/>
              <a:t>: nelle pratiche discorsive, nelle pratiche educative, nella vita quotidiana.</a:t>
            </a:r>
          </a:p>
          <a:p>
            <a:endParaRPr lang="it-IT" sz="1600" dirty="0"/>
          </a:p>
          <a:p>
            <a:r>
              <a:rPr lang="it-IT" dirty="0"/>
              <a:t>Alla larga dalla normatività: </a:t>
            </a:r>
            <a:r>
              <a:rPr lang="it-IT" dirty="0">
                <a:solidFill>
                  <a:srgbClr val="C00000"/>
                </a:solidFill>
              </a:rPr>
              <a:t>co-costruire la tutela</a:t>
            </a:r>
          </a:p>
          <a:p>
            <a:endParaRPr lang="it-IT" sz="1600" dirty="0">
              <a:solidFill>
                <a:srgbClr val="C00000"/>
              </a:solidFill>
            </a:endParaRPr>
          </a:p>
          <a:p>
            <a:r>
              <a:rPr lang="it-IT" dirty="0">
                <a:solidFill>
                  <a:srgbClr val="C00000"/>
                </a:solidFill>
              </a:rPr>
              <a:t>Competenze sociali  e tecniche</a:t>
            </a:r>
          </a:p>
          <a:p>
            <a:endParaRPr lang="it-IT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CD32C29-07E1-2F4A-A0D7-99DD805E5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it-IT" dirty="0"/>
              <a:t>CHE FARE?</a:t>
            </a:r>
          </a:p>
        </p:txBody>
      </p:sp>
    </p:spTree>
    <p:extLst>
      <p:ext uri="{BB962C8B-B14F-4D97-AF65-F5344CB8AC3E}">
        <p14:creationId xmlns:p14="http://schemas.microsoft.com/office/powerpoint/2010/main" val="481295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640B468-7D99-9147-A623-E31F0EB09A2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>
                <a:solidFill>
                  <a:srgbClr val="C00000"/>
                </a:solidFill>
              </a:rPr>
              <a:t>Problematizzare</a:t>
            </a:r>
            <a:r>
              <a:rPr lang="it-IT" dirty="0"/>
              <a:t> il dato per scontato</a:t>
            </a:r>
          </a:p>
          <a:p>
            <a:endParaRPr lang="it-IT" sz="2000" dirty="0"/>
          </a:p>
          <a:p>
            <a:r>
              <a:rPr lang="it-IT" dirty="0"/>
              <a:t>Mettere in discussione le </a:t>
            </a:r>
            <a:r>
              <a:rPr lang="it-IT" dirty="0">
                <a:solidFill>
                  <a:srgbClr val="C00000"/>
                </a:solidFill>
              </a:rPr>
              <a:t>pratiche quotidiane</a:t>
            </a:r>
          </a:p>
          <a:p>
            <a:endParaRPr lang="it-IT" sz="2000" dirty="0"/>
          </a:p>
          <a:p>
            <a:r>
              <a:rPr lang="it-IT" dirty="0">
                <a:solidFill>
                  <a:srgbClr val="C00000"/>
                </a:solidFill>
              </a:rPr>
              <a:t>Potenziare </a:t>
            </a:r>
            <a:r>
              <a:rPr lang="it-IT" dirty="0"/>
              <a:t>le capacità partecipative e inclusive dei nuovi strumenti del comunicare</a:t>
            </a:r>
          </a:p>
          <a:p>
            <a:endParaRPr lang="it-IT" sz="2000" dirty="0"/>
          </a:p>
          <a:p>
            <a:r>
              <a:rPr lang="it-IT" dirty="0"/>
              <a:t>Ricucire </a:t>
            </a:r>
            <a:r>
              <a:rPr lang="it-IT" dirty="0">
                <a:solidFill>
                  <a:srgbClr val="C00000"/>
                </a:solidFill>
              </a:rPr>
              <a:t>sguardo critico e creatività</a:t>
            </a:r>
          </a:p>
          <a:p>
            <a:endParaRPr lang="it-IT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1FEF238-9C86-0248-B0B0-5F38027B9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it-IT" dirty="0"/>
              <a:t>CHE FARE?</a:t>
            </a:r>
          </a:p>
        </p:txBody>
      </p:sp>
    </p:spTree>
    <p:extLst>
      <p:ext uri="{BB962C8B-B14F-4D97-AF65-F5344CB8AC3E}">
        <p14:creationId xmlns:p14="http://schemas.microsoft.com/office/powerpoint/2010/main" val="9773500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2B5F9BA-0924-6440-B179-CB200B0BB56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Riportare la quotidianità dei media anche nei discorsi</a:t>
            </a:r>
          </a:p>
          <a:p>
            <a:endParaRPr lang="it-IT" dirty="0"/>
          </a:p>
          <a:p>
            <a:r>
              <a:rPr lang="it-IT" dirty="0"/>
              <a:t>Piattaforme digitali come luoghi da abitare</a:t>
            </a:r>
          </a:p>
          <a:p>
            <a:endParaRPr lang="it-IT" dirty="0"/>
          </a:p>
          <a:p>
            <a:r>
              <a:rPr lang="it-IT" dirty="0"/>
              <a:t>Non pensare all’online come appendice dell’offline</a:t>
            </a:r>
          </a:p>
          <a:p>
            <a:endParaRPr lang="it-IT" dirty="0"/>
          </a:p>
          <a:p>
            <a:r>
              <a:rPr lang="it-IT" dirty="0"/>
              <a:t>Non lasciarsi trasportare dalla corrente digitale</a:t>
            </a:r>
          </a:p>
          <a:p>
            <a:endParaRPr lang="it-IT" dirty="0"/>
          </a:p>
          <a:p>
            <a:r>
              <a:rPr lang="it-IT" dirty="0"/>
              <a:t>Ricordarsi che la rete ha le sue regole e le sue dinamiche</a:t>
            </a:r>
          </a:p>
          <a:p>
            <a:endParaRPr lang="it-IT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C3EE86D-1254-9545-AA0A-6AF7EA531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CONCLUSIONI</a:t>
            </a:r>
          </a:p>
        </p:txBody>
      </p:sp>
    </p:spTree>
    <p:extLst>
      <p:ext uri="{BB962C8B-B14F-4D97-AF65-F5344CB8AC3E}">
        <p14:creationId xmlns:p14="http://schemas.microsoft.com/office/powerpoint/2010/main" val="27657093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B7557A5-3AB3-1C48-9769-718D84CFE06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9" r="2078"/>
          <a:stretch/>
        </p:blipFill>
        <p:spPr>
          <a:xfrm>
            <a:off x="0" y="576695"/>
            <a:ext cx="9144000" cy="585008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22F50C9-91EF-CA4D-8CD2-EDBB7238ED19}"/>
              </a:ext>
            </a:extLst>
          </p:cNvPr>
          <p:cNvSpPr/>
          <p:nvPr/>
        </p:nvSpPr>
        <p:spPr>
          <a:xfrm>
            <a:off x="0" y="6426777"/>
            <a:ext cx="9144000" cy="431223"/>
          </a:xfrm>
          <a:prstGeom prst="rect">
            <a:avLst/>
          </a:prstGeom>
          <a:solidFill>
            <a:srgbClr val="F5B2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F0CC77-DA63-3A4B-9B5F-E8E232670B34}"/>
              </a:ext>
            </a:extLst>
          </p:cNvPr>
          <p:cNvSpPr/>
          <p:nvPr/>
        </p:nvSpPr>
        <p:spPr>
          <a:xfrm>
            <a:off x="0" y="0"/>
            <a:ext cx="9144000" cy="576695"/>
          </a:xfrm>
          <a:prstGeom prst="rect">
            <a:avLst/>
          </a:prstGeom>
          <a:solidFill>
            <a:srgbClr val="F5B2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FC41837-51A5-1E41-B4AA-D3D7F48DBE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65" y="431222"/>
            <a:ext cx="4644737" cy="6141027"/>
          </a:xfrm>
        </p:spPr>
        <p:txBody>
          <a:bodyPr>
            <a:noAutofit/>
          </a:bodyPr>
          <a:lstStyle/>
          <a:p>
            <a:r>
              <a:rPr lang="it-IT" sz="5000" b="1" dirty="0">
                <a:solidFill>
                  <a:schemeClr val="bg1"/>
                </a:solidFill>
              </a:rPr>
              <a:t>Grazie per l’attenzione</a:t>
            </a:r>
            <a:endParaRPr lang="it-IT" sz="3200" b="1" dirty="0">
              <a:solidFill>
                <a:schemeClr val="bg1"/>
              </a:solidFill>
            </a:endParaRPr>
          </a:p>
          <a:p>
            <a:endParaRPr lang="it-IT" sz="2800" b="1" dirty="0">
              <a:solidFill>
                <a:schemeClr val="bg1"/>
              </a:solidFill>
            </a:endParaRPr>
          </a:p>
          <a:p>
            <a:endParaRPr lang="it-IT" sz="2800" b="1" dirty="0">
              <a:solidFill>
                <a:schemeClr val="bg1"/>
              </a:solidFill>
            </a:endParaRPr>
          </a:p>
          <a:p>
            <a:r>
              <a:rPr lang="it-IT" sz="3000" dirty="0">
                <a:solidFill>
                  <a:schemeClr val="bg1"/>
                </a:solidFill>
              </a:rPr>
              <a:t>Cosimo Marco Scarcelli, </a:t>
            </a:r>
            <a:r>
              <a:rPr lang="it-IT" sz="3000" dirty="0" err="1">
                <a:solidFill>
                  <a:schemeClr val="bg1"/>
                </a:solidFill>
              </a:rPr>
              <a:t>PhD</a:t>
            </a:r>
            <a:endParaRPr lang="it-IT" sz="3000" dirty="0">
              <a:solidFill>
                <a:schemeClr val="bg1"/>
              </a:solidFill>
            </a:endParaRPr>
          </a:p>
          <a:p>
            <a:r>
              <a:rPr lang="it-IT" sz="3000" dirty="0">
                <a:solidFill>
                  <a:schemeClr val="bg1"/>
                </a:solidFill>
              </a:rPr>
              <a:t>(Università IUSVE – Venezia)</a:t>
            </a:r>
          </a:p>
          <a:p>
            <a:endParaRPr lang="it-IT" sz="3000" dirty="0">
              <a:solidFill>
                <a:schemeClr val="bg1"/>
              </a:solidFill>
            </a:endParaRPr>
          </a:p>
          <a:p>
            <a:r>
              <a:rPr lang="it-IT" sz="3000" dirty="0" err="1">
                <a:solidFill>
                  <a:schemeClr val="bg1"/>
                </a:solidFill>
              </a:rPr>
              <a:t>c.scarcelli@iusve.it</a:t>
            </a:r>
            <a:endParaRPr lang="it-IT" sz="3000" dirty="0">
              <a:solidFill>
                <a:schemeClr val="bg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ED86E45-7FA5-9E4A-8F5B-E325C8290EE5}"/>
              </a:ext>
            </a:extLst>
          </p:cNvPr>
          <p:cNvSpPr/>
          <p:nvPr/>
        </p:nvSpPr>
        <p:spPr>
          <a:xfrm>
            <a:off x="0" y="5476009"/>
            <a:ext cx="9144000" cy="787111"/>
          </a:xfrm>
          <a:prstGeom prst="rect">
            <a:avLst/>
          </a:prstGeom>
          <a:solidFill>
            <a:srgbClr val="F5B2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9FAD305-F711-8C47-B04B-1BF192644E84}"/>
              </a:ext>
            </a:extLst>
          </p:cNvPr>
          <p:cNvSpPr/>
          <p:nvPr/>
        </p:nvSpPr>
        <p:spPr>
          <a:xfrm>
            <a:off x="0" y="5114925"/>
            <a:ext cx="4644737" cy="431223"/>
          </a:xfrm>
          <a:prstGeom prst="rect">
            <a:avLst/>
          </a:prstGeom>
          <a:solidFill>
            <a:srgbClr val="F5B2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0B7C2C6-BDA0-904C-ABD9-2BBA5695C8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9" t="81143" r="76185"/>
          <a:stretch/>
        </p:blipFill>
        <p:spPr>
          <a:xfrm>
            <a:off x="0" y="5738380"/>
            <a:ext cx="2213264" cy="110316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7FD4822-E82A-7C45-B0FE-2C90F9F16746}"/>
              </a:ext>
            </a:extLst>
          </p:cNvPr>
          <p:cNvSpPr txBox="1"/>
          <p:nvPr/>
        </p:nvSpPr>
        <p:spPr>
          <a:xfrm>
            <a:off x="5710331" y="6032287"/>
            <a:ext cx="3182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i="1" dirty="0">
                <a:solidFill>
                  <a:schemeClr val="bg1"/>
                </a:solidFill>
              </a:rPr>
              <a:t>Firenze, 6 febbraio 2018</a:t>
            </a:r>
          </a:p>
        </p:txBody>
      </p:sp>
    </p:spTree>
    <p:extLst>
      <p:ext uri="{BB962C8B-B14F-4D97-AF65-F5344CB8AC3E}">
        <p14:creationId xmlns:p14="http://schemas.microsoft.com/office/powerpoint/2010/main" val="3565641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BC2C10D-AC83-F041-961D-B763DC30B25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72000" y="197136"/>
            <a:ext cx="4302125" cy="588168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it-IT" altLang="en-US" dirty="0"/>
              <a:t>Preoccupazione sul piano fisiologico e neurologico</a:t>
            </a:r>
          </a:p>
          <a:p>
            <a:pPr>
              <a:lnSpc>
                <a:spcPct val="80000"/>
              </a:lnSpc>
            </a:pPr>
            <a:endParaRPr lang="it-IT" altLang="en-US" dirty="0"/>
          </a:p>
          <a:p>
            <a:pPr>
              <a:lnSpc>
                <a:spcPct val="80000"/>
              </a:lnSpc>
            </a:pPr>
            <a:r>
              <a:rPr lang="it-IT" altLang="en-US" dirty="0"/>
              <a:t>Timori sulle ricadute sul piano morale e valoriale</a:t>
            </a:r>
          </a:p>
          <a:p>
            <a:pPr>
              <a:lnSpc>
                <a:spcPct val="80000"/>
              </a:lnSpc>
            </a:pPr>
            <a:endParaRPr lang="it-IT" altLang="en-US" dirty="0"/>
          </a:p>
          <a:p>
            <a:pPr>
              <a:lnSpc>
                <a:spcPct val="80000"/>
              </a:lnSpc>
            </a:pPr>
            <a:r>
              <a:rPr lang="it-IT" altLang="en-US" dirty="0"/>
              <a:t>Apprensione sugli effetti psicologico-relazionali </a:t>
            </a:r>
          </a:p>
          <a:p>
            <a:pPr>
              <a:lnSpc>
                <a:spcPct val="80000"/>
              </a:lnSpc>
            </a:pPr>
            <a:endParaRPr lang="it-IT" altLang="en-US" dirty="0"/>
          </a:p>
          <a:p>
            <a:pPr>
              <a:lnSpc>
                <a:spcPct val="80000"/>
              </a:lnSpc>
            </a:pPr>
            <a:r>
              <a:rPr lang="it-IT" altLang="en-US" dirty="0"/>
              <a:t>Dall’altra parte</a:t>
            </a:r>
            <a:r>
              <a:rPr lang="mr-IN" altLang="en-US" dirty="0"/>
              <a:t>…</a:t>
            </a:r>
            <a:r>
              <a:rPr lang="it-IT" altLang="en-US" dirty="0"/>
              <a:t> </a:t>
            </a:r>
          </a:p>
          <a:p>
            <a:pPr>
              <a:lnSpc>
                <a:spcPct val="80000"/>
              </a:lnSpc>
            </a:pPr>
            <a:r>
              <a:rPr lang="it-IT" altLang="en-US" dirty="0">
                <a:solidFill>
                  <a:srgbClr val="C00000"/>
                </a:solidFill>
              </a:rPr>
              <a:t>Mito</a:t>
            </a:r>
            <a:r>
              <a:rPr lang="it-IT" altLang="en-US" dirty="0"/>
              <a:t> del nativo digitale e schiacciamento competenze</a:t>
            </a:r>
          </a:p>
          <a:p>
            <a:endParaRPr lang="it-IT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3D70D62-2AC5-DB40-813F-625B50CEB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it-IT" dirty="0"/>
              <a:t>I NUOVI MEDIA</a:t>
            </a:r>
          </a:p>
        </p:txBody>
      </p:sp>
    </p:spTree>
    <p:extLst>
      <p:ext uri="{BB962C8B-B14F-4D97-AF65-F5344CB8AC3E}">
        <p14:creationId xmlns:p14="http://schemas.microsoft.com/office/powerpoint/2010/main" val="4172061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1A34C56-A4AC-5048-879E-1E00691AE7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Pervasività dei media digitali</a:t>
            </a:r>
          </a:p>
          <a:p>
            <a:endParaRPr lang="it-IT" dirty="0"/>
          </a:p>
          <a:p>
            <a:r>
              <a:rPr lang="it-IT" dirty="0"/>
              <a:t>Pubblici sempre più attivi</a:t>
            </a:r>
          </a:p>
          <a:p>
            <a:endParaRPr lang="it-IT" dirty="0"/>
          </a:p>
          <a:p>
            <a:r>
              <a:rPr lang="it-IT" dirty="0">
                <a:solidFill>
                  <a:srgbClr val="C00000"/>
                </a:solidFill>
              </a:rPr>
              <a:t>Continuum online-offline</a:t>
            </a:r>
          </a:p>
          <a:p>
            <a:endParaRPr lang="it-IT" dirty="0"/>
          </a:p>
          <a:p>
            <a:r>
              <a:rPr lang="it-IT" dirty="0"/>
              <a:t>Online </a:t>
            </a:r>
            <a:r>
              <a:rPr lang="en-GB" dirty="0"/>
              <a:t>reputation</a:t>
            </a:r>
          </a:p>
          <a:p>
            <a:endParaRPr lang="it-IT" dirty="0"/>
          </a:p>
          <a:p>
            <a:r>
              <a:rPr lang="it-IT" dirty="0"/>
              <a:t>Identità generazionale, stratificazione sociale e esperienze d’uso </a:t>
            </a:r>
          </a:p>
          <a:p>
            <a:endParaRPr lang="it-IT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835799B-4DBE-264A-BF4B-66E72E62F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it-IT" dirty="0"/>
              <a:t>IL CONTESTO</a:t>
            </a:r>
          </a:p>
        </p:txBody>
      </p:sp>
    </p:spTree>
    <p:extLst>
      <p:ext uri="{BB962C8B-B14F-4D97-AF65-F5344CB8AC3E}">
        <p14:creationId xmlns:p14="http://schemas.microsoft.com/office/powerpoint/2010/main" val="1686373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293A5C-29DE-C549-9C73-F191B3DB97D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>
                <a:solidFill>
                  <a:srgbClr val="000000"/>
                </a:solidFill>
              </a:rPr>
              <a:t>“i social network, i giochi online, i siti di video </a:t>
            </a:r>
            <a:r>
              <a:rPr lang="it-IT" dirty="0" err="1">
                <a:solidFill>
                  <a:srgbClr val="000000"/>
                </a:solidFill>
              </a:rPr>
              <a:t>sharing</a:t>
            </a:r>
            <a:r>
              <a:rPr lang="it-IT" dirty="0">
                <a:solidFill>
                  <a:srgbClr val="000000"/>
                </a:solidFill>
              </a:rPr>
              <a:t> e i gadget come l’iPod e i telefoni cellulari sono oggi </a:t>
            </a:r>
            <a:r>
              <a:rPr lang="it-IT" dirty="0">
                <a:solidFill>
                  <a:srgbClr val="C00000"/>
                </a:solidFill>
              </a:rPr>
              <a:t>strumenti della cultura giovanile</a:t>
            </a:r>
            <a:r>
              <a:rPr lang="it-IT" dirty="0">
                <a:solidFill>
                  <a:srgbClr val="000000"/>
                </a:solidFill>
              </a:rPr>
              <a:t> […] Oggi i ragazzi crescono, combattono per la propria autonomia e identità come i loro predecessori, ma lo fanno all’interno di nuovi mondi di comunicazione, amicizia, gioco e forme di auto-espressività” (</a:t>
            </a:r>
            <a:r>
              <a:rPr lang="it-IT" dirty="0" err="1">
                <a:solidFill>
                  <a:srgbClr val="000000"/>
                </a:solidFill>
              </a:rPr>
              <a:t>Ito</a:t>
            </a:r>
            <a:r>
              <a:rPr lang="it-IT" dirty="0">
                <a:solidFill>
                  <a:srgbClr val="000000"/>
                </a:solidFill>
              </a:rPr>
              <a:t> et al., 2008).</a:t>
            </a:r>
          </a:p>
          <a:p>
            <a:endParaRPr lang="it-IT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4E61B55-D848-D74D-A26F-EC90B359B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it-IT" sz="3200" dirty="0"/>
              <a:t>GIOVANI E INTERNET</a:t>
            </a:r>
          </a:p>
        </p:txBody>
      </p:sp>
    </p:spTree>
    <p:extLst>
      <p:ext uri="{BB962C8B-B14F-4D97-AF65-F5344CB8AC3E}">
        <p14:creationId xmlns:p14="http://schemas.microsoft.com/office/powerpoint/2010/main" val="3746753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0AFDFFC-F8DD-1940-9078-0535C5C1CC0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it-IT" altLang="en-US" dirty="0">
                <a:solidFill>
                  <a:srgbClr val="C00000"/>
                </a:solidFill>
              </a:rPr>
              <a:t>Non</a:t>
            </a:r>
            <a:r>
              <a:rPr lang="it-IT" altLang="en-US" dirty="0"/>
              <a:t> sono neutre</a:t>
            </a:r>
          </a:p>
          <a:p>
            <a:pPr>
              <a:lnSpc>
                <a:spcPct val="80000"/>
              </a:lnSpc>
            </a:pPr>
            <a:endParaRPr lang="it-IT" altLang="en-US" dirty="0"/>
          </a:p>
          <a:p>
            <a:pPr>
              <a:lnSpc>
                <a:spcPct val="80000"/>
              </a:lnSpc>
            </a:pPr>
            <a:r>
              <a:rPr lang="it-IT" altLang="en-US" dirty="0"/>
              <a:t>Visibilità sociale </a:t>
            </a:r>
            <a:r>
              <a:rPr lang="it-IT" altLang="en-US" dirty="0">
                <a:solidFill>
                  <a:srgbClr val="FF0000"/>
                </a:solidFill>
              </a:rPr>
              <a:t>reciproca</a:t>
            </a:r>
          </a:p>
          <a:p>
            <a:pPr>
              <a:lnSpc>
                <a:spcPct val="80000"/>
              </a:lnSpc>
            </a:pPr>
            <a:endParaRPr lang="it-IT" altLang="en-US" dirty="0"/>
          </a:p>
          <a:p>
            <a:pPr>
              <a:lnSpc>
                <a:spcPct val="80000"/>
              </a:lnSpc>
            </a:pPr>
            <a:r>
              <a:rPr lang="it-IT" altLang="en-US" dirty="0"/>
              <a:t>Performance</a:t>
            </a:r>
          </a:p>
          <a:p>
            <a:pPr>
              <a:lnSpc>
                <a:spcPct val="80000"/>
              </a:lnSpc>
            </a:pPr>
            <a:endParaRPr lang="it-IT" altLang="en-US" dirty="0"/>
          </a:p>
          <a:p>
            <a:pPr>
              <a:lnSpc>
                <a:spcPct val="80000"/>
              </a:lnSpc>
            </a:pPr>
            <a:r>
              <a:rPr lang="it-IT" altLang="en-US" dirty="0"/>
              <a:t>Omofilia</a:t>
            </a:r>
          </a:p>
          <a:p>
            <a:endParaRPr lang="it-IT" dirty="0"/>
          </a:p>
          <a:p>
            <a:r>
              <a:rPr lang="it-IT" dirty="0">
                <a:solidFill>
                  <a:srgbClr val="C00000"/>
                </a:solidFill>
              </a:rPr>
              <a:t>UGC</a:t>
            </a:r>
          </a:p>
          <a:p>
            <a:r>
              <a:rPr lang="it-IT" dirty="0"/>
              <a:t>	Persistenza</a:t>
            </a:r>
          </a:p>
          <a:p>
            <a:r>
              <a:rPr lang="it-IT" dirty="0"/>
              <a:t>	Replicabilità</a:t>
            </a:r>
          </a:p>
          <a:p>
            <a:r>
              <a:rPr lang="it-IT" dirty="0"/>
              <a:t>	Scalabilità</a:t>
            </a:r>
          </a:p>
          <a:p>
            <a:r>
              <a:rPr lang="it-IT" dirty="0"/>
              <a:t>	</a:t>
            </a:r>
            <a:r>
              <a:rPr lang="it-IT" dirty="0" err="1"/>
              <a:t>Ricercabilità</a:t>
            </a:r>
            <a:endParaRPr lang="it-IT" dirty="0"/>
          </a:p>
          <a:p>
            <a:endParaRPr lang="it-IT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B12DE0E-1E04-1048-BE7A-6B76675F2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it-IT" sz="4000" dirty="0"/>
              <a:t>LE PIATTAFORME</a:t>
            </a:r>
          </a:p>
        </p:txBody>
      </p:sp>
    </p:spTree>
    <p:extLst>
      <p:ext uri="{BB962C8B-B14F-4D97-AF65-F5344CB8AC3E}">
        <p14:creationId xmlns:p14="http://schemas.microsoft.com/office/powerpoint/2010/main" val="3476823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F4DE396-33EC-0446-9C10-62ED17288C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pPr algn="just">
              <a:buSzPct val="100000"/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</a:pPr>
            <a:r>
              <a:rPr lang="it-IT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Social network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algn="just">
              <a:buSzPct val="100000"/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</a:pP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Catalizzatori di relazioni romantiche</a:t>
            </a:r>
          </a:p>
          <a:p>
            <a:pPr lvl="1" algn="just">
              <a:buSzPct val="100000"/>
              <a:buNone/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</a:pPr>
            <a:r>
              <a:rPr lang="it-IT" sz="2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“I </a:t>
            </a:r>
            <a:r>
              <a:rPr lang="it-IT" sz="2800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like</a:t>
            </a:r>
            <a:r>
              <a:rPr lang="it-IT" sz="2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800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Strategy</a:t>
            </a:r>
            <a:r>
              <a:rPr lang="it-IT" sz="2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</a:p>
          <a:p>
            <a:pPr marL="11906" lvl="1" indent="0" algn="just">
              <a:buSzPct val="100000"/>
              <a:buNone/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</a:pPr>
            <a:endParaRPr lang="it-IT" sz="2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906" lvl="1" indent="0" algn="just">
              <a:buSzPct val="100000"/>
              <a:buNone/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</a:pPr>
            <a:r>
              <a:rPr 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Gestione dei pubblici</a:t>
            </a:r>
          </a:p>
          <a:p>
            <a:pPr algn="just">
              <a:buSzPct val="100000"/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</a:pPr>
            <a:endParaRPr lang="it-IT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SzPct val="100000"/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</a:pP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Persistenza dei ruoli di genere nel corteggiamento</a:t>
            </a: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it-IT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doppio standard</a:t>
            </a:r>
          </a:p>
          <a:p>
            <a:pPr algn="just">
              <a:buSzPct val="100000"/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</a:pPr>
            <a:endParaRPr lang="it-IT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SzPct val="100000"/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</a:pPr>
            <a:r>
              <a:rPr lang="it-IT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Incontri</a:t>
            </a:r>
            <a:r>
              <a:rPr lang="en-GB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offline</a:t>
            </a: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ragazze</a:t>
            </a: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en-GB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ragazzi</a:t>
            </a: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li </a:t>
            </a:r>
            <a:r>
              <a:rPr lang="en-GB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definiscono</a:t>
            </a: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«</a:t>
            </a:r>
            <a:r>
              <a:rPr lang="en-GB" altLang="ja-JP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roba</a:t>
            </a:r>
            <a:r>
              <a:rPr lang="en-GB" altLang="ja-JP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it-IT" altLang="ja-JP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pervertiti!»</a:t>
            </a:r>
            <a:endParaRPr lang="it-IT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AC52B07-7D08-C14E-A852-F4EBD971F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it-IT" dirty="0"/>
              <a:t>LE RELAZIONI</a:t>
            </a:r>
          </a:p>
        </p:txBody>
      </p:sp>
    </p:spTree>
    <p:extLst>
      <p:ext uri="{BB962C8B-B14F-4D97-AF65-F5344CB8AC3E}">
        <p14:creationId xmlns:p14="http://schemas.microsoft.com/office/powerpoint/2010/main" val="2545389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7DCFA79-DEC3-6E4C-81DE-89AE7FEA6F8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pPr>
              <a:buSzPct val="100000"/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</a:pPr>
            <a:r>
              <a:rPr lang="it-IT" dirty="0">
                <a:solidFill>
                  <a:srgbClr val="000000"/>
                </a:solidFill>
              </a:rPr>
              <a:t>La </a:t>
            </a:r>
            <a:r>
              <a:rPr lang="it-IT" dirty="0">
                <a:solidFill>
                  <a:srgbClr val="C00000"/>
                </a:solidFill>
              </a:rPr>
              <a:t>capacità </a:t>
            </a:r>
            <a:r>
              <a:rPr lang="it-IT" dirty="0">
                <a:solidFill>
                  <a:srgbClr val="000000"/>
                </a:solidFill>
              </a:rPr>
              <a:t>di cercare informazioni</a:t>
            </a:r>
          </a:p>
          <a:p>
            <a:pPr marL="342900" lvl="1" indent="0">
              <a:buSzPct val="100000"/>
              <a:buNone/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</a:pPr>
            <a:r>
              <a:rPr lang="it-IT" sz="2800" dirty="0">
                <a:solidFill>
                  <a:srgbClr val="000000"/>
                </a:solidFill>
              </a:rPr>
              <a:t>Google: l’oracolo magico</a:t>
            </a:r>
          </a:p>
          <a:p>
            <a:pPr marL="342900" lvl="1" indent="0">
              <a:buSzPct val="100000"/>
              <a:buNone/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</a:pPr>
            <a:endParaRPr lang="it-IT" sz="675" dirty="0">
              <a:solidFill>
                <a:srgbClr val="000000"/>
              </a:solidFill>
            </a:endParaRPr>
          </a:p>
          <a:p>
            <a:pPr>
              <a:buSzPct val="100000"/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</a:pPr>
            <a:r>
              <a:rPr lang="en-GB" dirty="0">
                <a:solidFill>
                  <a:srgbClr val="000000"/>
                </a:solidFill>
              </a:rPr>
              <a:t>Il </a:t>
            </a:r>
            <a:r>
              <a:rPr lang="it-IT" dirty="0">
                <a:solidFill>
                  <a:srgbClr val="C00000"/>
                </a:solidFill>
              </a:rPr>
              <a:t>gruppo dei pari allargato</a:t>
            </a:r>
          </a:p>
          <a:p>
            <a:pPr>
              <a:buSzPct val="100000"/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</a:pPr>
            <a:r>
              <a:rPr lang="it-IT" dirty="0">
                <a:solidFill>
                  <a:srgbClr val="000000"/>
                </a:solidFill>
              </a:rPr>
              <a:t>		Lurker (e la partecipazione?)</a:t>
            </a:r>
          </a:p>
          <a:p>
            <a:pPr>
              <a:buSzPct val="100000"/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</a:pPr>
            <a:r>
              <a:rPr lang="it-IT" dirty="0">
                <a:solidFill>
                  <a:srgbClr val="000000"/>
                </a:solidFill>
              </a:rPr>
              <a:t>		Perdere la faccia dentro e </a:t>
            </a:r>
          </a:p>
          <a:p>
            <a:pPr>
              <a:buSzPct val="100000"/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</a:pPr>
            <a:r>
              <a:rPr lang="it-IT" dirty="0">
                <a:solidFill>
                  <a:srgbClr val="000000"/>
                </a:solidFill>
              </a:rPr>
              <a:t>		fuori la rete</a:t>
            </a:r>
          </a:p>
          <a:p>
            <a:pPr>
              <a:buSzPct val="100000"/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</a:pPr>
            <a:r>
              <a:rPr lang="it-IT" dirty="0">
                <a:solidFill>
                  <a:srgbClr val="000000"/>
                </a:solidFill>
              </a:rPr>
              <a:t>		“L’amico muto”</a:t>
            </a:r>
          </a:p>
          <a:p>
            <a:pPr>
              <a:buSzPct val="100000"/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</a:pPr>
            <a:endParaRPr lang="en-GB" sz="750" dirty="0">
              <a:solidFill>
                <a:srgbClr val="000000"/>
              </a:solidFill>
            </a:endParaRPr>
          </a:p>
          <a:p>
            <a:pPr>
              <a:buSzPct val="100000"/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</a:pPr>
            <a:r>
              <a:rPr lang="it-IT" dirty="0">
                <a:solidFill>
                  <a:srgbClr val="000000"/>
                </a:solidFill>
              </a:rPr>
              <a:t>Ragazzi e </a:t>
            </a:r>
            <a:r>
              <a:rPr lang="it-IT" dirty="0">
                <a:solidFill>
                  <a:srgbClr val="C00000"/>
                </a:solidFill>
              </a:rPr>
              <a:t>paura del gruppo dei pari</a:t>
            </a:r>
            <a:r>
              <a:rPr lang="it-IT" dirty="0">
                <a:solidFill>
                  <a:srgbClr val="000000"/>
                </a:solidFill>
              </a:rPr>
              <a:t>. </a:t>
            </a:r>
          </a:p>
          <a:p>
            <a:pPr>
              <a:buSzPct val="100000"/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</a:pPr>
            <a:endParaRPr lang="it-IT" sz="675" dirty="0">
              <a:solidFill>
                <a:srgbClr val="000000"/>
              </a:solidFill>
            </a:endParaRPr>
          </a:p>
          <a:p>
            <a:pPr>
              <a:buSzPct val="100000"/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</a:pPr>
            <a:r>
              <a:rPr lang="it-IT" dirty="0">
                <a:solidFill>
                  <a:srgbClr val="000000"/>
                </a:solidFill>
              </a:rPr>
              <a:t>Funzione di </a:t>
            </a:r>
            <a:r>
              <a:rPr lang="it-IT" dirty="0">
                <a:solidFill>
                  <a:srgbClr val="C00000"/>
                </a:solidFill>
              </a:rPr>
              <a:t>rassicurazione </a:t>
            </a:r>
            <a:r>
              <a:rPr lang="it-IT" dirty="0">
                <a:solidFill>
                  <a:srgbClr val="000000"/>
                </a:solidFill>
              </a:rPr>
              <a:t>della rete.</a:t>
            </a:r>
            <a:endParaRPr lang="it-IT" i="1" dirty="0">
              <a:solidFill>
                <a:srgbClr val="000000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61CB42B-3493-F944-AC6E-74AF829DA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it-IT" dirty="0"/>
              <a:t>INFORMAZIONI</a:t>
            </a:r>
          </a:p>
        </p:txBody>
      </p:sp>
    </p:spTree>
    <p:extLst>
      <p:ext uri="{BB962C8B-B14F-4D97-AF65-F5344CB8AC3E}">
        <p14:creationId xmlns:p14="http://schemas.microsoft.com/office/powerpoint/2010/main" val="1851437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19EF88E-64AC-D948-81B8-0B6C9935E08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buClr>
                <a:srgbClr val="000000"/>
              </a:buClr>
              <a:buSzPct val="100000"/>
            </a:pPr>
            <a:r>
              <a:rPr lang="it-IT" dirty="0"/>
              <a:t>Piacere personale</a:t>
            </a:r>
          </a:p>
          <a:p>
            <a:pPr>
              <a:buClr>
                <a:srgbClr val="000000"/>
              </a:buClr>
              <a:buSzPct val="100000"/>
            </a:pPr>
            <a:endParaRPr lang="it-IT" sz="1000" dirty="0"/>
          </a:p>
          <a:p>
            <a:pPr>
              <a:buClr>
                <a:srgbClr val="000000"/>
              </a:buClr>
              <a:buSzPct val="100000"/>
            </a:pPr>
            <a:r>
              <a:rPr lang="it-IT" dirty="0"/>
              <a:t>Imparare</a:t>
            </a:r>
          </a:p>
          <a:p>
            <a:pPr>
              <a:buClr>
                <a:srgbClr val="000000"/>
              </a:buClr>
              <a:buSzPct val="100000"/>
            </a:pPr>
            <a:endParaRPr lang="it-IT" sz="100" dirty="0"/>
          </a:p>
          <a:p>
            <a:pPr>
              <a:buClr>
                <a:srgbClr val="000000"/>
              </a:buClr>
              <a:buSzPct val="100000"/>
            </a:pPr>
            <a:r>
              <a:rPr lang="it-IT" dirty="0">
                <a:solidFill>
                  <a:srgbClr val="C00000"/>
                </a:solidFill>
              </a:rPr>
              <a:t>Scoprire</a:t>
            </a:r>
            <a:r>
              <a:rPr lang="it-IT" dirty="0"/>
              <a:t> e comprendere Alter</a:t>
            </a:r>
          </a:p>
          <a:p>
            <a:pPr>
              <a:buClr>
                <a:srgbClr val="000000"/>
              </a:buClr>
              <a:buSzPct val="100000"/>
            </a:pPr>
            <a:endParaRPr lang="it-IT" sz="1000" dirty="0"/>
          </a:p>
          <a:p>
            <a:pPr>
              <a:buClr>
                <a:srgbClr val="000000"/>
              </a:buClr>
              <a:buSzPct val="100000"/>
            </a:pPr>
            <a:r>
              <a:rPr lang="it-IT" dirty="0"/>
              <a:t>Rimarcare </a:t>
            </a:r>
            <a:r>
              <a:rPr lang="it-IT" dirty="0">
                <a:solidFill>
                  <a:srgbClr val="C00000"/>
                </a:solidFill>
              </a:rPr>
              <a:t>confini</a:t>
            </a:r>
          </a:p>
          <a:p>
            <a:endParaRPr lang="it-IT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4799520-078A-7A48-A57E-CA337C1F5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it-IT" dirty="0"/>
              <a:t>PORNOGRAFIA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2B90694-2AB3-2D41-9ADA-CDF712DCB2F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142801" y="3593830"/>
            <a:ext cx="2263222" cy="17795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6C17000-454E-BC40-96BE-9AF033E77CE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>
          <a:xfrm>
            <a:off x="2406023" y="3593830"/>
            <a:ext cx="2263222" cy="17795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170D7E5-FFD0-C345-ADEE-C2D48A686CB1}"/>
              </a:ext>
            </a:extLst>
          </p:cNvPr>
          <p:cNvSpPr txBox="1"/>
          <p:nvPr/>
        </p:nvSpPr>
        <p:spPr>
          <a:xfrm>
            <a:off x="1084058" y="5386434"/>
            <a:ext cx="2643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Fonte: </a:t>
            </a:r>
            <a:r>
              <a:rPr lang="it-IT" dirty="0" err="1"/>
              <a:t>EuKids</a:t>
            </a:r>
            <a:r>
              <a:rPr lang="it-IT" dirty="0"/>
              <a:t> Online 2018</a:t>
            </a:r>
          </a:p>
        </p:txBody>
      </p:sp>
    </p:spTree>
    <p:extLst>
      <p:ext uri="{BB962C8B-B14F-4D97-AF65-F5344CB8AC3E}">
        <p14:creationId xmlns:p14="http://schemas.microsoft.com/office/powerpoint/2010/main" val="2891731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54D14B5-63CD-994D-B350-C15D7A6443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72000" y="197136"/>
            <a:ext cx="4302125" cy="5433643"/>
          </a:xfrm>
        </p:spPr>
        <p:txBody>
          <a:bodyPr/>
          <a:lstStyle/>
          <a:p>
            <a:pPr>
              <a:buSzPct val="100000"/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</a:pPr>
            <a:r>
              <a:rPr lang="it-IT" dirty="0">
                <a:solidFill>
                  <a:srgbClr val="C00000"/>
                </a:solidFill>
              </a:rPr>
              <a:t>Self </a:t>
            </a:r>
            <a:r>
              <a:rPr lang="it-IT" dirty="0" err="1">
                <a:solidFill>
                  <a:srgbClr val="C00000"/>
                </a:solidFill>
              </a:rPr>
              <a:t>presentation</a:t>
            </a:r>
            <a:r>
              <a:rPr lang="it-IT" dirty="0"/>
              <a:t> e gruppo dei pari</a:t>
            </a:r>
          </a:p>
          <a:p>
            <a:pPr>
              <a:buSzPct val="100000"/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</a:pPr>
            <a:endParaRPr lang="it-IT" sz="1400" dirty="0">
              <a:solidFill>
                <a:srgbClr val="C00000"/>
              </a:solidFill>
            </a:endParaRPr>
          </a:p>
          <a:p>
            <a:pPr>
              <a:buSzPct val="100000"/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</a:pPr>
            <a:r>
              <a:rPr lang="it-IT" dirty="0">
                <a:solidFill>
                  <a:srgbClr val="000000"/>
                </a:solidFill>
              </a:rPr>
              <a:t>Immagini conformi agli </a:t>
            </a:r>
            <a:r>
              <a:rPr lang="it-IT" dirty="0">
                <a:solidFill>
                  <a:srgbClr val="C00000"/>
                </a:solidFill>
              </a:rPr>
              <a:t>stereotipi di genere </a:t>
            </a:r>
            <a:r>
              <a:rPr lang="it-IT">
                <a:solidFill>
                  <a:srgbClr val="C00000"/>
                </a:solidFill>
              </a:rPr>
              <a:t>e sessuali</a:t>
            </a:r>
            <a:endParaRPr lang="it-IT" sz="1400" dirty="0">
              <a:solidFill>
                <a:srgbClr val="000000"/>
              </a:solidFill>
            </a:endParaRPr>
          </a:p>
          <a:p>
            <a:pPr>
              <a:buSzPct val="100000"/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</a:pPr>
            <a:r>
              <a:rPr lang="it-IT" dirty="0">
                <a:solidFill>
                  <a:srgbClr val="000000"/>
                </a:solidFill>
              </a:rPr>
              <a:t>La </a:t>
            </a:r>
            <a:r>
              <a:rPr lang="it-IT" dirty="0">
                <a:solidFill>
                  <a:srgbClr val="C00000"/>
                </a:solidFill>
              </a:rPr>
              <a:t>consapevolezza</a:t>
            </a:r>
            <a:r>
              <a:rPr lang="it-IT" dirty="0">
                <a:solidFill>
                  <a:srgbClr val="000000"/>
                </a:solidFill>
              </a:rPr>
              <a:t> dei rischi</a:t>
            </a:r>
          </a:p>
          <a:p>
            <a:pPr>
              <a:buSzPct val="100000"/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</a:pPr>
            <a:endParaRPr lang="it-IT" sz="1400" dirty="0">
              <a:solidFill>
                <a:srgbClr val="000000"/>
              </a:solidFill>
            </a:endParaRPr>
          </a:p>
          <a:p>
            <a:pPr>
              <a:buSzPct val="100000"/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</a:pPr>
            <a:r>
              <a:rPr lang="it-IT" dirty="0">
                <a:solidFill>
                  <a:srgbClr val="C00000"/>
                </a:solidFill>
              </a:rPr>
              <a:t>Pressione sociale</a:t>
            </a:r>
            <a:r>
              <a:rPr lang="it-IT" dirty="0">
                <a:solidFill>
                  <a:srgbClr val="000000"/>
                </a:solidFill>
              </a:rPr>
              <a:t>:</a:t>
            </a:r>
          </a:p>
          <a:p>
            <a:pPr>
              <a:buSzPct val="100000"/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</a:pPr>
            <a:r>
              <a:rPr lang="it-IT" dirty="0">
                <a:solidFill>
                  <a:srgbClr val="000000"/>
                </a:solidFill>
              </a:rPr>
              <a:t>		</a:t>
            </a:r>
            <a:r>
              <a:rPr lang="it-IT" sz="1800" dirty="0">
                <a:solidFill>
                  <a:srgbClr val="000000"/>
                </a:solidFill>
              </a:rPr>
              <a:t>Normatività percepita</a:t>
            </a:r>
          </a:p>
          <a:p>
            <a:pPr>
              <a:buSzPct val="100000"/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</a:pPr>
            <a:r>
              <a:rPr lang="it-IT" sz="1800" dirty="0">
                <a:solidFill>
                  <a:srgbClr val="000000"/>
                </a:solidFill>
              </a:rPr>
              <a:t>		Discorsi sociali</a:t>
            </a:r>
          </a:p>
          <a:p>
            <a:pPr>
              <a:buSzPct val="100000"/>
              <a:tabLst>
                <a:tab pos="335756" algn="l"/>
                <a:tab pos="361950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</a:pPr>
            <a:r>
              <a:rPr lang="it-IT" sz="1800" dirty="0">
                <a:solidFill>
                  <a:srgbClr val="000000"/>
                </a:solidFill>
              </a:rPr>
              <a:t>		Quantificazione della reputazione	</a:t>
            </a:r>
            <a:endParaRPr lang="it-IT" dirty="0">
              <a:solidFill>
                <a:srgbClr val="000000"/>
              </a:solidFill>
            </a:endParaRPr>
          </a:p>
          <a:p>
            <a:endParaRPr lang="it-IT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11000B1-FDCE-DB4A-9667-BCBDF1F64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it-IT" dirty="0"/>
              <a:t>SEXTING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AE208C-6A81-DE4F-BA40-AA6E56293F5D}"/>
              </a:ext>
            </a:extLst>
          </p:cNvPr>
          <p:cNvSpPr txBox="1"/>
          <p:nvPr/>
        </p:nvSpPr>
        <p:spPr>
          <a:xfrm>
            <a:off x="213013" y="5788572"/>
            <a:ext cx="2818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Fonte: </a:t>
            </a:r>
            <a:r>
              <a:rPr lang="it-IT" dirty="0" err="1"/>
              <a:t>EUKids</a:t>
            </a:r>
            <a:r>
              <a:rPr lang="it-IT" dirty="0"/>
              <a:t> Online 2017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AF2DDD2-772C-3044-A891-6A2A801062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13" y="1986593"/>
            <a:ext cx="2393605" cy="3801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759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443</TotalTime>
  <Words>422</Words>
  <Application>Microsoft Macintosh PowerPoint</Application>
  <PresentationFormat>On-screen Show (4:3)</PresentationFormat>
  <Paragraphs>127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游ゴシック</vt:lpstr>
      <vt:lpstr>Arial</vt:lpstr>
      <vt:lpstr>Calibri</vt:lpstr>
      <vt:lpstr>Calibri Light</vt:lpstr>
      <vt:lpstr>Mangal</vt:lpstr>
      <vt:lpstr>Office Theme</vt:lpstr>
      <vt:lpstr>PowerPoint Presentation</vt:lpstr>
      <vt:lpstr>I NUOVI MEDIA</vt:lpstr>
      <vt:lpstr>IL CONTESTO</vt:lpstr>
      <vt:lpstr>GIOVANI E INTERNET</vt:lpstr>
      <vt:lpstr>LE PIATTAFORME</vt:lpstr>
      <vt:lpstr>LE RELAZIONI</vt:lpstr>
      <vt:lpstr>INFORMAZIONI</vt:lpstr>
      <vt:lpstr>PORNOGRAFIA</vt:lpstr>
      <vt:lpstr>SEXTING</vt:lpstr>
      <vt:lpstr>SEXTING</vt:lpstr>
      <vt:lpstr>CHE FARE?</vt:lpstr>
      <vt:lpstr>CHE FARE?</vt:lpstr>
      <vt:lpstr>CONCLUSIONI</vt:lpstr>
      <vt:lpstr>PowerPoint Presentation</vt:lpstr>
    </vt:vector>
  </TitlesOfParts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Marco Scarcelli</dc:creator>
  <cp:lastModifiedBy>Marco Scarcelli</cp:lastModifiedBy>
  <cp:revision>22</cp:revision>
  <dcterms:created xsi:type="dcterms:W3CDTF">2018-02-05T22:24:58Z</dcterms:created>
  <dcterms:modified xsi:type="dcterms:W3CDTF">2018-02-13T11:51:57Z</dcterms:modified>
</cp:coreProperties>
</file>